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3"/>
  </p:notesMasterIdLst>
  <p:sldIdLst>
    <p:sldId id="256" r:id="rId2"/>
    <p:sldId id="257" r:id="rId3"/>
    <p:sldId id="293" r:id="rId4"/>
    <p:sldId id="294" r:id="rId5"/>
    <p:sldId id="296" r:id="rId6"/>
    <p:sldId id="297" r:id="rId7"/>
    <p:sldId id="374" r:id="rId8"/>
    <p:sldId id="375" r:id="rId9"/>
    <p:sldId id="376" r:id="rId10"/>
    <p:sldId id="466" r:id="rId11"/>
    <p:sldId id="323" r:id="rId12"/>
    <p:sldId id="330" r:id="rId13"/>
    <p:sldId id="292" r:id="rId14"/>
    <p:sldId id="326" r:id="rId15"/>
    <p:sldId id="327" r:id="rId16"/>
    <p:sldId id="328" r:id="rId17"/>
    <p:sldId id="331" r:id="rId18"/>
    <p:sldId id="332" r:id="rId19"/>
    <p:sldId id="258" r:id="rId20"/>
    <p:sldId id="333" r:id="rId21"/>
    <p:sldId id="334" r:id="rId22"/>
    <p:sldId id="336" r:id="rId23"/>
    <p:sldId id="337" r:id="rId24"/>
    <p:sldId id="338" r:id="rId25"/>
    <p:sldId id="339" r:id="rId26"/>
    <p:sldId id="335" r:id="rId27"/>
    <p:sldId id="341" r:id="rId28"/>
    <p:sldId id="342" r:id="rId29"/>
    <p:sldId id="343" r:id="rId30"/>
    <p:sldId id="344" r:id="rId31"/>
    <p:sldId id="345" r:id="rId32"/>
    <p:sldId id="346" r:id="rId33"/>
    <p:sldId id="347" r:id="rId34"/>
    <p:sldId id="348" r:id="rId35"/>
    <p:sldId id="349" r:id="rId36"/>
    <p:sldId id="350" r:id="rId37"/>
    <p:sldId id="351" r:id="rId38"/>
    <p:sldId id="352" r:id="rId39"/>
    <p:sldId id="353" r:id="rId40"/>
    <p:sldId id="354" r:id="rId41"/>
    <p:sldId id="389" r:id="rId42"/>
    <p:sldId id="390" r:id="rId43"/>
    <p:sldId id="391" r:id="rId44"/>
    <p:sldId id="392" r:id="rId45"/>
    <p:sldId id="393" r:id="rId46"/>
    <p:sldId id="467" r:id="rId47"/>
    <p:sldId id="394" r:id="rId48"/>
    <p:sldId id="395" r:id="rId49"/>
    <p:sldId id="396" r:id="rId50"/>
    <p:sldId id="397" r:id="rId51"/>
    <p:sldId id="398" r:id="rId52"/>
    <p:sldId id="399" r:id="rId53"/>
    <p:sldId id="355" r:id="rId54"/>
    <p:sldId id="468" r:id="rId55"/>
    <p:sldId id="324" r:id="rId56"/>
    <p:sldId id="321" r:id="rId57"/>
    <p:sldId id="260" r:id="rId58"/>
    <p:sldId id="361" r:id="rId59"/>
    <p:sldId id="322" r:id="rId60"/>
    <p:sldId id="320" r:id="rId61"/>
    <p:sldId id="360" r:id="rId62"/>
    <p:sldId id="362" r:id="rId63"/>
    <p:sldId id="400" r:id="rId64"/>
    <p:sldId id="363" r:id="rId65"/>
    <p:sldId id="401" r:id="rId66"/>
    <p:sldId id="261" r:id="rId67"/>
    <p:sldId id="263" r:id="rId68"/>
    <p:sldId id="272" r:id="rId69"/>
    <p:sldId id="387" r:id="rId70"/>
    <p:sldId id="388" r:id="rId71"/>
    <p:sldId id="406" r:id="rId72"/>
    <p:sldId id="364" r:id="rId73"/>
    <p:sldId id="409" r:id="rId74"/>
    <p:sldId id="408" r:id="rId75"/>
    <p:sldId id="407" r:id="rId76"/>
    <p:sldId id="365" r:id="rId77"/>
    <p:sldId id="366" r:id="rId78"/>
    <p:sldId id="410" r:id="rId79"/>
    <p:sldId id="411" r:id="rId80"/>
    <p:sldId id="412" r:id="rId81"/>
    <p:sldId id="413" r:id="rId82"/>
    <p:sldId id="368" r:id="rId83"/>
    <p:sldId id="414" r:id="rId84"/>
    <p:sldId id="369" r:id="rId85"/>
    <p:sldId id="415" r:id="rId86"/>
    <p:sldId id="371" r:id="rId87"/>
    <p:sldId id="416" r:id="rId88"/>
    <p:sldId id="417" r:id="rId89"/>
    <p:sldId id="372" r:id="rId90"/>
    <p:sldId id="418" r:id="rId91"/>
    <p:sldId id="419" r:id="rId92"/>
    <p:sldId id="420" r:id="rId93"/>
    <p:sldId id="267" r:id="rId94"/>
    <p:sldId id="422" r:id="rId95"/>
    <p:sldId id="423" r:id="rId96"/>
    <p:sldId id="356" r:id="rId97"/>
    <p:sldId id="421" r:id="rId98"/>
    <p:sldId id="359" r:id="rId99"/>
    <p:sldId id="382" r:id="rId100"/>
    <p:sldId id="269" r:id="rId101"/>
    <p:sldId id="278"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FF0000"/>
    <a:srgbClr val="00FF00"/>
    <a:srgbClr val="0000FF"/>
    <a:srgbClr val="F0BB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920" autoAdjust="0"/>
    <p:restoredTop sz="94103" autoAdjust="0"/>
  </p:normalViewPr>
  <p:slideViewPr>
    <p:cSldViewPr snapToGrid="0">
      <p:cViewPr>
        <p:scale>
          <a:sx n="60" d="100"/>
          <a:sy n="60" d="100"/>
        </p:scale>
        <p:origin x="1140" y="272"/>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A5F053-41C5-4674-B28C-DA8D31305698}" type="datetimeFigureOut">
              <a:rPr lang="en-US" smtClean="0"/>
              <a:t>3/30/2020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5304B9-FD89-47CF-A875-D56650EC33FC}" type="slidenum">
              <a:rPr lang="en-US" smtClean="0"/>
              <a:t>‹#›</a:t>
            </a:fld>
            <a:endParaRPr lang="en-US"/>
          </a:p>
        </p:txBody>
      </p:sp>
    </p:spTree>
    <p:extLst>
      <p:ext uri="{BB962C8B-B14F-4D97-AF65-F5344CB8AC3E}">
        <p14:creationId xmlns:p14="http://schemas.microsoft.com/office/powerpoint/2010/main" val="3543190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1</a:t>
            </a:fld>
            <a:endParaRPr lang="en-US"/>
          </a:p>
        </p:txBody>
      </p:sp>
    </p:spTree>
    <p:extLst>
      <p:ext uri="{BB962C8B-B14F-4D97-AF65-F5344CB8AC3E}">
        <p14:creationId xmlns:p14="http://schemas.microsoft.com/office/powerpoint/2010/main" val="3739354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err="1"/>
              <a:t>buah</a:t>
            </a:r>
            <a:r>
              <a:rPr lang="en-US" dirty="0"/>
              <a:t> = ["</a:t>
            </a:r>
            <a:r>
              <a:rPr lang="en-US" dirty="0" err="1"/>
              <a:t>jeruk</a:t>
            </a:r>
            <a:r>
              <a:rPr lang="en-US" dirty="0"/>
              <a:t>", "</a:t>
            </a:r>
            <a:r>
              <a:rPr lang="en-US" dirty="0" err="1"/>
              <a:t>apel</a:t>
            </a:r>
            <a:r>
              <a:rPr lang="en-US" dirty="0"/>
              <a:t>", "</a:t>
            </a:r>
            <a:r>
              <a:rPr lang="en-US" dirty="0" err="1"/>
              <a:t>mangga</a:t>
            </a:r>
            <a:r>
              <a:rPr lang="en-US" dirty="0"/>
              <a:t>", "</a:t>
            </a:r>
            <a:r>
              <a:rPr lang="en-US" dirty="0" err="1"/>
              <a:t>duren</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pl-PL" dirty="0"/>
              <a:t>laci = ["buku", 21, True, 34.12]</a:t>
            </a:r>
            <a:endParaRPr lang="en-US" dirty="0"/>
          </a:p>
          <a:p>
            <a:endParaRPr lang="en-US" dirty="0"/>
          </a:p>
          <a:p>
            <a:endParaRPr lang="en-US" dirty="0"/>
          </a:p>
          <a:p>
            <a:endParaRPr lang="en-US" dirty="0"/>
          </a:p>
          <a:p>
            <a:r>
              <a:rPr lang="en-US" dirty="0"/>
              <a:t># Kita </a:t>
            </a:r>
            <a:r>
              <a:rPr lang="en-US" dirty="0" err="1"/>
              <a:t>punya</a:t>
            </a:r>
            <a:r>
              <a:rPr lang="en-US" dirty="0"/>
              <a:t> list </a:t>
            </a:r>
            <a:r>
              <a:rPr lang="en-US" dirty="0" err="1"/>
              <a:t>nama-nama</a:t>
            </a:r>
            <a:r>
              <a:rPr lang="en-US" dirty="0"/>
              <a:t> </a:t>
            </a:r>
            <a:r>
              <a:rPr lang="en-US" dirty="0" err="1"/>
              <a:t>buah</a:t>
            </a:r>
            <a:endParaRPr lang="en-US" dirty="0"/>
          </a:p>
          <a:p>
            <a:r>
              <a:rPr lang="en-US" dirty="0" err="1"/>
              <a:t>buah</a:t>
            </a:r>
            <a:r>
              <a:rPr lang="en-US" dirty="0"/>
              <a:t> = ["</a:t>
            </a:r>
            <a:r>
              <a:rPr lang="en-US" dirty="0" err="1"/>
              <a:t>apel</a:t>
            </a:r>
            <a:r>
              <a:rPr lang="en-US" dirty="0"/>
              <a:t>", "</a:t>
            </a:r>
            <a:r>
              <a:rPr lang="en-US" dirty="0" err="1"/>
              <a:t>anggur</a:t>
            </a:r>
            <a:r>
              <a:rPr lang="en-US" dirty="0"/>
              <a:t>", "</a:t>
            </a:r>
            <a:r>
              <a:rPr lang="en-US" dirty="0" err="1"/>
              <a:t>mangga</a:t>
            </a:r>
            <a:r>
              <a:rPr lang="en-US" dirty="0"/>
              <a:t>", "</a:t>
            </a:r>
            <a:r>
              <a:rPr lang="en-US" dirty="0" err="1"/>
              <a:t>jeruk</a:t>
            </a:r>
            <a:r>
              <a:rPr lang="en-US" dirty="0"/>
              <a:t>"]</a:t>
            </a:r>
          </a:p>
          <a:p>
            <a:endParaRPr lang="en-US" dirty="0"/>
          </a:p>
          <a:p>
            <a:r>
              <a:rPr lang="en-US" dirty="0"/>
              <a:t># </a:t>
            </a:r>
            <a:r>
              <a:rPr lang="en-US" dirty="0" err="1"/>
              <a:t>Misanya</a:t>
            </a:r>
            <a:r>
              <a:rPr lang="en-US" dirty="0"/>
              <a:t> </a:t>
            </a:r>
            <a:r>
              <a:rPr lang="en-US" dirty="0" err="1"/>
              <a:t>kita</a:t>
            </a:r>
            <a:r>
              <a:rPr lang="en-US" dirty="0"/>
              <a:t> </a:t>
            </a:r>
            <a:r>
              <a:rPr lang="en-US" dirty="0" err="1"/>
              <a:t>ingin</a:t>
            </a:r>
            <a:r>
              <a:rPr lang="en-US" dirty="0"/>
              <a:t> </a:t>
            </a:r>
            <a:r>
              <a:rPr lang="en-US" dirty="0" err="1"/>
              <a:t>mengambil</a:t>
            </a:r>
            <a:r>
              <a:rPr lang="en-US" dirty="0"/>
              <a:t> </a:t>
            </a:r>
            <a:r>
              <a:rPr lang="en-US" dirty="0" err="1"/>
              <a:t>mangga</a:t>
            </a:r>
            <a:endParaRPr lang="en-US" dirty="0"/>
          </a:p>
          <a:p>
            <a:r>
              <a:rPr lang="en-US" dirty="0"/>
              <a:t># </a:t>
            </a:r>
            <a:r>
              <a:rPr lang="en-US" dirty="0" err="1"/>
              <a:t>Maka</a:t>
            </a:r>
            <a:r>
              <a:rPr lang="en-US" dirty="0"/>
              <a:t> </a:t>
            </a:r>
            <a:r>
              <a:rPr lang="en-US" dirty="0" err="1"/>
              <a:t>indeknya</a:t>
            </a:r>
            <a:r>
              <a:rPr lang="en-US" dirty="0"/>
              <a:t> </a:t>
            </a:r>
            <a:r>
              <a:rPr lang="en-US" dirty="0" err="1"/>
              <a:t>adalah</a:t>
            </a:r>
            <a:r>
              <a:rPr lang="en-US" dirty="0"/>
              <a:t> 2</a:t>
            </a:r>
          </a:p>
          <a:p>
            <a:r>
              <a:rPr lang="en-US" dirty="0"/>
              <a:t>print </a:t>
            </a:r>
            <a:r>
              <a:rPr lang="en-US" dirty="0" err="1"/>
              <a:t>buah</a:t>
            </a:r>
            <a:r>
              <a:rPr lang="en-US" dirty="0"/>
              <a:t>[2]</a:t>
            </a:r>
          </a:p>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37</a:t>
            </a:fld>
            <a:endParaRPr lang="en-US"/>
          </a:p>
        </p:txBody>
      </p:sp>
    </p:spTree>
    <p:extLst>
      <p:ext uri="{BB962C8B-B14F-4D97-AF65-F5344CB8AC3E}">
        <p14:creationId xmlns:p14="http://schemas.microsoft.com/office/powerpoint/2010/main" val="227831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0000"/>
                </a:solidFill>
                <a:latin typeface="Consolas" panose="020B0609020204030204" pitchFamily="49" charset="0"/>
              </a:rPr>
              <a:t>import </a:t>
            </a:r>
            <a:r>
              <a:rPr lang="en-US" dirty="0" err="1">
                <a:solidFill>
                  <a:srgbClr val="FF0000"/>
                </a:solidFill>
                <a:latin typeface="Consolas" panose="020B0609020204030204" pitchFamily="49" charset="0"/>
              </a:rPr>
              <a:t>numpy</a:t>
            </a:r>
            <a:r>
              <a:rPr lang="en-US" dirty="0">
                <a:solidFill>
                  <a:srgbClr val="FF0000"/>
                </a:solidFill>
                <a:latin typeface="Consolas" panose="020B0609020204030204" pitchFamily="49" charset="0"/>
              </a:rPr>
              <a:t> as np</a:t>
            </a:r>
          </a:p>
          <a:p>
            <a:r>
              <a:rPr lang="en-US" dirty="0">
                <a:solidFill>
                  <a:srgbClr val="FF0000"/>
                </a:solidFill>
                <a:latin typeface="Consolas" panose="020B0609020204030204" pitchFamily="49" charset="0"/>
              </a:rPr>
              <a:t>array=</a:t>
            </a:r>
            <a:r>
              <a:rPr lang="en-US" dirty="0" err="1">
                <a:solidFill>
                  <a:srgbClr val="FF0000"/>
                </a:solidFill>
                <a:latin typeface="Consolas" panose="020B0609020204030204" pitchFamily="49" charset="0"/>
              </a:rPr>
              <a:t>np.zeros</a:t>
            </a:r>
            <a:r>
              <a:rPr lang="en-US" dirty="0">
                <a:solidFill>
                  <a:srgbClr val="FF0000"/>
                </a:solidFill>
                <a:latin typeface="Consolas" panose="020B0609020204030204" pitchFamily="49" charset="0"/>
              </a:rPr>
              <a:t>(10)</a:t>
            </a:r>
          </a:p>
          <a:p>
            <a:r>
              <a:rPr lang="en-US" dirty="0">
                <a:solidFill>
                  <a:srgbClr val="FF0000"/>
                </a:solidFill>
                <a:latin typeface="Consolas" panose="020B0609020204030204" pitchFamily="49" charset="0"/>
              </a:rPr>
              <a:t>print("An array of 10 zeros:")</a:t>
            </a:r>
          </a:p>
          <a:p>
            <a:r>
              <a:rPr lang="en-US" dirty="0">
                <a:solidFill>
                  <a:srgbClr val="FF0000"/>
                </a:solidFill>
                <a:latin typeface="Consolas" panose="020B0609020204030204" pitchFamily="49" charset="0"/>
              </a:rPr>
              <a:t>print(array)</a:t>
            </a:r>
          </a:p>
          <a:p>
            <a:r>
              <a:rPr lang="en-US" dirty="0">
                <a:solidFill>
                  <a:srgbClr val="FF0000"/>
                </a:solidFill>
                <a:latin typeface="Consolas" panose="020B0609020204030204" pitchFamily="49" charset="0"/>
              </a:rPr>
              <a:t>array=</a:t>
            </a:r>
            <a:r>
              <a:rPr lang="en-US" dirty="0" err="1">
                <a:solidFill>
                  <a:srgbClr val="FF0000"/>
                </a:solidFill>
                <a:latin typeface="Consolas" panose="020B0609020204030204" pitchFamily="49" charset="0"/>
              </a:rPr>
              <a:t>np.ones</a:t>
            </a:r>
            <a:r>
              <a:rPr lang="en-US" dirty="0">
                <a:solidFill>
                  <a:srgbClr val="FF0000"/>
                </a:solidFill>
                <a:latin typeface="Consolas" panose="020B0609020204030204" pitchFamily="49" charset="0"/>
              </a:rPr>
              <a:t>(10)</a:t>
            </a:r>
          </a:p>
          <a:p>
            <a:r>
              <a:rPr lang="en-US" dirty="0">
                <a:solidFill>
                  <a:srgbClr val="FF0000"/>
                </a:solidFill>
                <a:latin typeface="Consolas" panose="020B0609020204030204" pitchFamily="49" charset="0"/>
              </a:rPr>
              <a:t>print("An array of 10 ones:")</a:t>
            </a:r>
          </a:p>
          <a:p>
            <a:r>
              <a:rPr lang="en-US" dirty="0">
                <a:solidFill>
                  <a:srgbClr val="FF0000"/>
                </a:solidFill>
                <a:latin typeface="Consolas" panose="020B0609020204030204" pitchFamily="49" charset="0"/>
              </a:rPr>
              <a:t>print(array)</a:t>
            </a:r>
          </a:p>
          <a:p>
            <a:r>
              <a:rPr lang="en-US" dirty="0">
                <a:solidFill>
                  <a:srgbClr val="FF0000"/>
                </a:solidFill>
                <a:latin typeface="Consolas" panose="020B0609020204030204" pitchFamily="49" charset="0"/>
              </a:rPr>
              <a:t>array=</a:t>
            </a:r>
            <a:r>
              <a:rPr lang="en-US" dirty="0" err="1">
                <a:solidFill>
                  <a:srgbClr val="FF0000"/>
                </a:solidFill>
                <a:latin typeface="Consolas" panose="020B0609020204030204" pitchFamily="49" charset="0"/>
              </a:rPr>
              <a:t>np.ones</a:t>
            </a:r>
            <a:r>
              <a:rPr lang="en-US" dirty="0">
                <a:solidFill>
                  <a:srgbClr val="FF0000"/>
                </a:solidFill>
                <a:latin typeface="Consolas" panose="020B0609020204030204" pitchFamily="49" charset="0"/>
              </a:rPr>
              <a:t>(10)*5</a:t>
            </a:r>
          </a:p>
          <a:p>
            <a:r>
              <a:rPr lang="en-US" dirty="0">
                <a:solidFill>
                  <a:srgbClr val="FF0000"/>
                </a:solidFill>
                <a:latin typeface="Consolas" panose="020B0609020204030204" pitchFamily="49" charset="0"/>
              </a:rPr>
              <a:t>print("An array of 10 fives:")</a:t>
            </a:r>
          </a:p>
          <a:p>
            <a:r>
              <a:rPr lang="en-US" dirty="0">
                <a:solidFill>
                  <a:srgbClr val="FF0000"/>
                </a:solidFill>
                <a:latin typeface="Consolas" panose="020B0609020204030204" pitchFamily="49" charset="0"/>
              </a:rPr>
              <a:t>print(array)</a:t>
            </a:r>
          </a:p>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48</a:t>
            </a:fld>
            <a:endParaRPr lang="en-US"/>
          </a:p>
        </p:txBody>
      </p:sp>
    </p:spTree>
    <p:extLst>
      <p:ext uri="{BB962C8B-B14F-4D97-AF65-F5344CB8AC3E}">
        <p14:creationId xmlns:p14="http://schemas.microsoft.com/office/powerpoint/2010/main" val="2873183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R, G, B value in pixel (100,50)</a:t>
            </a:r>
          </a:p>
          <a:p>
            <a:endParaRPr lang="en-US" dirty="0"/>
          </a:p>
          <a:p>
            <a:r>
              <a:rPr lang="en-US" dirty="0"/>
              <a:t>import cv2</a:t>
            </a:r>
          </a:p>
          <a:p>
            <a:endParaRPr lang="en-US" dirty="0"/>
          </a:p>
          <a:p>
            <a:r>
              <a:rPr lang="en-US" dirty="0" err="1"/>
              <a:t>img</a:t>
            </a:r>
            <a:r>
              <a:rPr lang="en-US" dirty="0"/>
              <a:t> = cv2.imread("myimage.jpg")</a:t>
            </a:r>
          </a:p>
          <a:p>
            <a:endParaRPr lang="en-US" dirty="0"/>
          </a:p>
          <a:p>
            <a:r>
              <a:rPr lang="en-US" dirty="0"/>
              <a:t>(B, G, R) = </a:t>
            </a:r>
            <a:r>
              <a:rPr lang="en-US" dirty="0" err="1"/>
              <a:t>img</a:t>
            </a:r>
            <a:r>
              <a:rPr lang="en-US" dirty="0"/>
              <a:t>[500, 250]</a:t>
            </a:r>
          </a:p>
          <a:p>
            <a:r>
              <a:rPr lang="en-US" dirty="0"/>
              <a:t>print("R={}, G={}, B={}".format(R, G, B))</a:t>
            </a:r>
          </a:p>
        </p:txBody>
      </p:sp>
      <p:sp>
        <p:nvSpPr>
          <p:cNvPr id="4" name="Slide Number Placeholder 3"/>
          <p:cNvSpPr>
            <a:spLocks noGrp="1"/>
          </p:cNvSpPr>
          <p:nvPr>
            <p:ph type="sldNum" sz="quarter" idx="10"/>
          </p:nvPr>
        </p:nvSpPr>
        <p:spPr/>
        <p:txBody>
          <a:bodyPr/>
          <a:lstStyle/>
          <a:p>
            <a:fld id="{415304B9-FD89-47CF-A875-D56650EC33FC}" type="slidenum">
              <a:rPr lang="en-US" smtClean="0"/>
              <a:t>58</a:t>
            </a:fld>
            <a:endParaRPr lang="en-US"/>
          </a:p>
        </p:txBody>
      </p:sp>
    </p:spTree>
    <p:extLst>
      <p:ext uri="{BB962C8B-B14F-4D97-AF65-F5344CB8AC3E}">
        <p14:creationId xmlns:p14="http://schemas.microsoft.com/office/powerpoint/2010/main" val="3450646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cv2</a:t>
            </a:r>
          </a:p>
          <a:p>
            <a:endParaRPr lang="en-US" dirty="0"/>
          </a:p>
          <a:p>
            <a:r>
              <a:rPr lang="en-US" dirty="0" err="1"/>
              <a:t>img</a:t>
            </a:r>
            <a:r>
              <a:rPr lang="en-US" dirty="0"/>
              <a:t> = cv2.imread(</a:t>
            </a:r>
            <a:r>
              <a:rPr lang="x-none" altLang="en-US" dirty="0"/>
              <a:t>'myimage</a:t>
            </a:r>
            <a:r>
              <a:rPr lang="en-US" dirty="0"/>
              <a:t>.jpg')</a:t>
            </a:r>
          </a:p>
          <a:p>
            <a:r>
              <a:rPr lang="en-US" dirty="0"/>
              <a:t>cv2.imshow('image',</a:t>
            </a:r>
            <a:r>
              <a:rPr lang="en-US" dirty="0" err="1"/>
              <a:t>img</a:t>
            </a:r>
            <a:r>
              <a:rPr lang="en-US" dirty="0"/>
              <a:t>)</a:t>
            </a:r>
          </a:p>
          <a:p>
            <a:r>
              <a:rPr lang="en-US" dirty="0"/>
              <a:t>cv2.waitKey(0)</a:t>
            </a:r>
          </a:p>
          <a:p>
            <a:r>
              <a:rPr lang="en-US" dirty="0"/>
              <a:t>cv2.destroyAllWindows()</a:t>
            </a:r>
          </a:p>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59</a:t>
            </a:fld>
            <a:endParaRPr lang="en-US"/>
          </a:p>
        </p:txBody>
      </p:sp>
    </p:spTree>
    <p:extLst>
      <p:ext uri="{BB962C8B-B14F-4D97-AF65-F5344CB8AC3E}">
        <p14:creationId xmlns:p14="http://schemas.microsoft.com/office/powerpoint/2010/main" val="1103748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cv2</a:t>
            </a:r>
          </a:p>
          <a:p>
            <a:endParaRPr lang="en-US" dirty="0"/>
          </a:p>
          <a:p>
            <a:r>
              <a:rPr lang="en-US" dirty="0" err="1"/>
              <a:t>img</a:t>
            </a:r>
            <a:r>
              <a:rPr lang="en-US" dirty="0"/>
              <a:t> = cv2.imread(</a:t>
            </a:r>
            <a:r>
              <a:rPr lang="x-none" altLang="en-US" dirty="0"/>
              <a:t>'myimage</a:t>
            </a:r>
            <a:r>
              <a:rPr lang="en-US" dirty="0"/>
              <a:t>.jpg')</a:t>
            </a:r>
          </a:p>
          <a:p>
            <a:r>
              <a:rPr lang="en-US" dirty="0" err="1">
                <a:sym typeface="+mn-ea"/>
              </a:rPr>
              <a:t>img_resize</a:t>
            </a:r>
            <a:r>
              <a:rPr lang="en-US" dirty="0">
                <a:sym typeface="+mn-ea"/>
              </a:rPr>
              <a:t> = cv2.resize(</a:t>
            </a:r>
            <a:r>
              <a:rPr lang="en-US" dirty="0" err="1">
                <a:sym typeface="+mn-ea"/>
              </a:rPr>
              <a:t>img</a:t>
            </a:r>
            <a:r>
              <a:rPr lang="en-US" dirty="0">
                <a:sym typeface="+mn-ea"/>
              </a:rPr>
              <a:t>, (640, 480))  </a:t>
            </a:r>
            <a:endParaRPr lang="en-US" dirty="0"/>
          </a:p>
          <a:p>
            <a:r>
              <a:rPr lang="en-US" dirty="0"/>
              <a:t>cv2.imshow('image resize',</a:t>
            </a:r>
            <a:r>
              <a:rPr lang="en-US" dirty="0" err="1">
                <a:sym typeface="+mn-ea"/>
              </a:rPr>
              <a:t>img_resize</a:t>
            </a:r>
            <a:r>
              <a:rPr lang="en-US" dirty="0"/>
              <a:t>)</a:t>
            </a:r>
          </a:p>
          <a:p>
            <a:r>
              <a:rPr lang="en-US" dirty="0"/>
              <a:t>cv2.waitKey(0)</a:t>
            </a:r>
          </a:p>
          <a:p>
            <a:r>
              <a:rPr lang="en-US" dirty="0"/>
              <a:t>cv2.destroyAllWindows()</a:t>
            </a:r>
          </a:p>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60</a:t>
            </a:fld>
            <a:endParaRPr lang="en-US"/>
          </a:p>
        </p:txBody>
      </p:sp>
    </p:spTree>
    <p:extLst>
      <p:ext uri="{BB962C8B-B14F-4D97-AF65-F5344CB8AC3E}">
        <p14:creationId xmlns:p14="http://schemas.microsoft.com/office/powerpoint/2010/main" val="593879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cv2</a:t>
            </a:r>
          </a:p>
          <a:p>
            <a:endParaRPr lang="en-US" dirty="0"/>
          </a:p>
          <a:p>
            <a:r>
              <a:rPr lang="en-US" dirty="0" err="1"/>
              <a:t>img</a:t>
            </a:r>
            <a:r>
              <a:rPr lang="en-US" dirty="0"/>
              <a:t> = cv2.imread(</a:t>
            </a:r>
            <a:r>
              <a:rPr lang="x-none" altLang="en-US" dirty="0"/>
              <a:t>'myimage</a:t>
            </a:r>
            <a:r>
              <a:rPr lang="en-US" dirty="0"/>
              <a:t>.jpg')</a:t>
            </a:r>
          </a:p>
          <a:p>
            <a:r>
              <a:rPr lang="en-US" dirty="0" err="1">
                <a:sym typeface="+mn-ea"/>
              </a:rPr>
              <a:t>img_crop</a:t>
            </a:r>
            <a:r>
              <a:rPr lang="en-US" dirty="0">
                <a:sym typeface="+mn-ea"/>
              </a:rPr>
              <a:t> = </a:t>
            </a:r>
            <a:r>
              <a:rPr lang="en-US" dirty="0" err="1"/>
              <a:t>img</a:t>
            </a:r>
            <a:r>
              <a:rPr lang="en-US" dirty="0"/>
              <a:t>[60:160, 320:420] </a:t>
            </a:r>
          </a:p>
          <a:p>
            <a:r>
              <a:rPr lang="en-US" dirty="0"/>
              <a:t>cv2.imshow('image crop',</a:t>
            </a:r>
            <a:r>
              <a:rPr lang="en-US" dirty="0" err="1">
                <a:sym typeface="+mn-ea"/>
              </a:rPr>
              <a:t>img_crop</a:t>
            </a:r>
            <a:r>
              <a:rPr lang="en-US" dirty="0"/>
              <a:t>)</a:t>
            </a:r>
          </a:p>
          <a:p>
            <a:r>
              <a:rPr lang="en-US" dirty="0"/>
              <a:t>cv2.waitKey(0)</a:t>
            </a:r>
          </a:p>
          <a:p>
            <a:r>
              <a:rPr lang="en-US" dirty="0"/>
              <a:t>cv2.destroyAllWindows()</a:t>
            </a:r>
          </a:p>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61</a:t>
            </a:fld>
            <a:endParaRPr lang="en-US"/>
          </a:p>
        </p:txBody>
      </p:sp>
    </p:spTree>
    <p:extLst>
      <p:ext uri="{BB962C8B-B14F-4D97-AF65-F5344CB8AC3E}">
        <p14:creationId xmlns:p14="http://schemas.microsoft.com/office/powerpoint/2010/main" val="3699906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cv2</a:t>
            </a:r>
          </a:p>
          <a:p>
            <a:endParaRPr lang="en-US" dirty="0"/>
          </a:p>
          <a:p>
            <a:r>
              <a:rPr lang="en-US" dirty="0" err="1"/>
              <a:t>img</a:t>
            </a:r>
            <a:r>
              <a:rPr lang="en-US" dirty="0"/>
              <a:t> = cv2.imread(</a:t>
            </a:r>
            <a:r>
              <a:rPr lang="x-none" altLang="en-US" dirty="0"/>
              <a:t>'myimage</a:t>
            </a:r>
            <a:r>
              <a:rPr lang="en-US" dirty="0"/>
              <a:t>.jpg')</a:t>
            </a:r>
          </a:p>
          <a:p>
            <a:r>
              <a:rPr lang="en-US" dirty="0" err="1">
                <a:sym typeface="+mn-ea"/>
              </a:rPr>
              <a:t>img</a:t>
            </a:r>
            <a:r>
              <a:rPr lang="en-US" dirty="0">
                <a:sym typeface="+mn-ea"/>
              </a:rPr>
              <a:t> = cv2.resize(</a:t>
            </a:r>
            <a:r>
              <a:rPr lang="en-US" dirty="0" err="1">
                <a:sym typeface="+mn-ea"/>
              </a:rPr>
              <a:t>img</a:t>
            </a:r>
            <a:r>
              <a:rPr lang="en-US" dirty="0">
                <a:sym typeface="+mn-ea"/>
              </a:rPr>
              <a:t>, (960, 540))  </a:t>
            </a:r>
            <a:endParaRPr lang="en-US" dirty="0"/>
          </a:p>
          <a:p>
            <a:r>
              <a:rPr lang="en-US" dirty="0"/>
              <a:t>h, w, c = </a:t>
            </a:r>
            <a:r>
              <a:rPr lang="en-US" dirty="0" err="1"/>
              <a:t>img.shape</a:t>
            </a:r>
            <a:endParaRPr lang="en-US" dirty="0"/>
          </a:p>
          <a:p>
            <a:pPr fontAlgn="base"/>
            <a:r>
              <a:rPr lang="en-US" dirty="0"/>
              <a:t>center = (w // 2, h // 2)</a:t>
            </a:r>
          </a:p>
          <a:p>
            <a:pPr fontAlgn="base"/>
            <a:r>
              <a:rPr lang="en-US" dirty="0"/>
              <a:t>M = cv2.getRotationMatrix2D(center, -45, 1.0)</a:t>
            </a:r>
          </a:p>
          <a:p>
            <a:pPr fontAlgn="base"/>
            <a:r>
              <a:rPr lang="en-US" dirty="0"/>
              <a:t>rotated = cv2.warpAffine(</a:t>
            </a:r>
            <a:r>
              <a:rPr lang="en-US" dirty="0" err="1"/>
              <a:t>img</a:t>
            </a:r>
            <a:r>
              <a:rPr lang="en-US" dirty="0"/>
              <a:t>, M, (w, h))</a:t>
            </a:r>
          </a:p>
          <a:p>
            <a:pPr fontAlgn="base"/>
            <a:r>
              <a:rPr lang="en-US" dirty="0"/>
              <a:t>cv2.imshow("</a:t>
            </a:r>
            <a:r>
              <a:rPr lang="en-US" dirty="0" err="1"/>
              <a:t>OpenCV</a:t>
            </a:r>
            <a:r>
              <a:rPr lang="en-US" dirty="0"/>
              <a:t> Rotation", rotated)</a:t>
            </a:r>
          </a:p>
          <a:p>
            <a:pPr fontAlgn="base"/>
            <a:r>
              <a:rPr lang="en-US" dirty="0"/>
              <a:t>cv2.waitKey(0)</a:t>
            </a:r>
          </a:p>
          <a:p>
            <a:endParaRPr lang="en-US" dirty="0"/>
          </a:p>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62</a:t>
            </a:fld>
            <a:endParaRPr lang="en-US"/>
          </a:p>
        </p:txBody>
      </p:sp>
    </p:spTree>
    <p:extLst>
      <p:ext uri="{BB962C8B-B14F-4D97-AF65-F5344CB8AC3E}">
        <p14:creationId xmlns:p14="http://schemas.microsoft.com/office/powerpoint/2010/main" val="125952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cv2</a:t>
            </a:r>
          </a:p>
          <a:p>
            <a:endParaRPr lang="en-US" dirty="0"/>
          </a:p>
          <a:p>
            <a:r>
              <a:rPr lang="en-US" dirty="0"/>
              <a:t>#load image</a:t>
            </a:r>
          </a:p>
          <a:p>
            <a:r>
              <a:rPr lang="en-US" dirty="0" err="1"/>
              <a:t>img</a:t>
            </a:r>
            <a:r>
              <a:rPr lang="en-US" dirty="0"/>
              <a:t> = cv2.imread('myimage.jpg')</a:t>
            </a:r>
          </a:p>
          <a:p>
            <a:endParaRPr lang="en-US" dirty="0"/>
          </a:p>
          <a:p>
            <a:r>
              <a:rPr lang="en-US" dirty="0"/>
              <a:t># resize image</a:t>
            </a:r>
          </a:p>
          <a:p>
            <a:r>
              <a:rPr lang="en-US" dirty="0" err="1"/>
              <a:t>img_resize</a:t>
            </a:r>
            <a:r>
              <a:rPr lang="en-US" dirty="0"/>
              <a:t> = cv2.resize(</a:t>
            </a:r>
            <a:r>
              <a:rPr lang="en-US" dirty="0" err="1"/>
              <a:t>img</a:t>
            </a:r>
            <a:r>
              <a:rPr lang="en-US" dirty="0"/>
              <a:t>, (960, 540))  </a:t>
            </a:r>
          </a:p>
          <a:p>
            <a:endParaRPr lang="en-US" dirty="0"/>
          </a:p>
          <a:p>
            <a:r>
              <a:rPr lang="en-US" dirty="0"/>
              <a:t># convert the image to grayscale</a:t>
            </a:r>
          </a:p>
          <a:p>
            <a:r>
              <a:rPr lang="en-US" dirty="0"/>
              <a:t>gray = cv2.cvtColor(</a:t>
            </a:r>
            <a:r>
              <a:rPr lang="en-US" dirty="0" err="1"/>
              <a:t>img_resize</a:t>
            </a:r>
            <a:r>
              <a:rPr lang="en-US" dirty="0"/>
              <a:t>, cv2.COLOR_BGR2GRAY)</a:t>
            </a:r>
          </a:p>
          <a:p>
            <a:endParaRPr lang="en-US" dirty="0"/>
          </a:p>
          <a:p>
            <a:r>
              <a:rPr lang="en-US" dirty="0"/>
              <a:t>#show image</a:t>
            </a:r>
          </a:p>
          <a:p>
            <a:r>
              <a:rPr lang="en-US" dirty="0"/>
              <a:t>cv2.imshow("Gray", gray)</a:t>
            </a:r>
          </a:p>
          <a:p>
            <a:r>
              <a:rPr lang="en-US" dirty="0"/>
              <a:t>cv2.waitKey(0)</a:t>
            </a:r>
          </a:p>
          <a:p>
            <a:r>
              <a:rPr lang="en-US" dirty="0"/>
              <a:t>cv2.destroyAllWindows()</a:t>
            </a:r>
          </a:p>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64</a:t>
            </a:fld>
            <a:endParaRPr lang="en-US"/>
          </a:p>
        </p:txBody>
      </p:sp>
    </p:spTree>
    <p:extLst>
      <p:ext uri="{BB962C8B-B14F-4D97-AF65-F5344CB8AC3E}">
        <p14:creationId xmlns:p14="http://schemas.microsoft.com/office/powerpoint/2010/main" val="2372580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cv2</a:t>
            </a:r>
          </a:p>
          <a:p>
            <a:endParaRPr lang="en-US" dirty="0"/>
          </a:p>
          <a:p>
            <a:r>
              <a:rPr lang="en-US" dirty="0"/>
              <a:t>#load image</a:t>
            </a:r>
          </a:p>
          <a:p>
            <a:r>
              <a:rPr lang="en-US" dirty="0" err="1"/>
              <a:t>img</a:t>
            </a:r>
            <a:r>
              <a:rPr lang="en-US" dirty="0"/>
              <a:t> = cv2.imread('myimage.jpg')</a:t>
            </a:r>
          </a:p>
          <a:p>
            <a:endParaRPr lang="en-US" dirty="0"/>
          </a:p>
          <a:p>
            <a:r>
              <a:rPr lang="en-US" dirty="0"/>
              <a:t># resize image</a:t>
            </a:r>
          </a:p>
          <a:p>
            <a:r>
              <a:rPr lang="en-US" dirty="0" err="1"/>
              <a:t>img_resize</a:t>
            </a:r>
            <a:r>
              <a:rPr lang="en-US" dirty="0"/>
              <a:t> = cv2.resize(</a:t>
            </a:r>
            <a:r>
              <a:rPr lang="en-US" dirty="0" err="1"/>
              <a:t>img</a:t>
            </a:r>
            <a:r>
              <a:rPr lang="en-US" dirty="0"/>
              <a:t>, (960, 540))  </a:t>
            </a:r>
          </a:p>
          <a:p>
            <a:endParaRPr lang="en-US" dirty="0"/>
          </a:p>
          <a:p>
            <a:r>
              <a:rPr lang="en-US" dirty="0"/>
              <a:t># convert the image to grayscale</a:t>
            </a:r>
          </a:p>
          <a:p>
            <a:r>
              <a:rPr lang="en-US" dirty="0"/>
              <a:t>gray = cv2.cvtColor(</a:t>
            </a:r>
            <a:r>
              <a:rPr lang="en-US" dirty="0" err="1"/>
              <a:t>img_resize</a:t>
            </a:r>
            <a:r>
              <a:rPr lang="en-US" dirty="0"/>
              <a:t>, cv2.COLOR_BGR2GRAY)</a:t>
            </a:r>
          </a:p>
          <a:p>
            <a:endParaRPr lang="en-US" dirty="0"/>
          </a:p>
          <a:p>
            <a:r>
              <a:rPr lang="en-US" dirty="0"/>
              <a:t>#show image</a:t>
            </a:r>
          </a:p>
          <a:p>
            <a:r>
              <a:rPr lang="en-US" dirty="0"/>
              <a:t>cv2.imshow("Gray", gray)</a:t>
            </a:r>
          </a:p>
          <a:p>
            <a:r>
              <a:rPr lang="en-US" dirty="0"/>
              <a:t>cv2.waitKey(0)</a:t>
            </a:r>
          </a:p>
          <a:p>
            <a:r>
              <a:rPr lang="en-US" dirty="0"/>
              <a:t>cv2.destroyAllWindows()</a:t>
            </a:r>
          </a:p>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65</a:t>
            </a:fld>
            <a:endParaRPr lang="en-US"/>
          </a:p>
        </p:txBody>
      </p:sp>
    </p:spTree>
    <p:extLst>
      <p:ext uri="{BB962C8B-B14F-4D97-AF65-F5344CB8AC3E}">
        <p14:creationId xmlns:p14="http://schemas.microsoft.com/office/powerpoint/2010/main" val="31264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cv2</a:t>
            </a:r>
          </a:p>
          <a:p>
            <a:r>
              <a:rPr lang="en-US" dirty="0"/>
              <a:t>import </a:t>
            </a:r>
            <a:r>
              <a:rPr lang="en-US" dirty="0" err="1"/>
              <a:t>numpy</a:t>
            </a:r>
            <a:r>
              <a:rPr lang="en-US" dirty="0"/>
              <a:t> as np</a:t>
            </a:r>
          </a:p>
          <a:p>
            <a:endParaRPr lang="en-US" dirty="0"/>
          </a:p>
          <a:p>
            <a:r>
              <a:rPr lang="en-US" dirty="0"/>
              <a:t># load video</a:t>
            </a:r>
          </a:p>
          <a:p>
            <a:r>
              <a:rPr lang="en-US" dirty="0"/>
              <a:t>cap = cv2.VideoCapture('video.mp4')</a:t>
            </a:r>
          </a:p>
          <a:p>
            <a:endParaRPr lang="en-US" dirty="0"/>
          </a:p>
          <a:p>
            <a:r>
              <a:rPr lang="en-US" dirty="0"/>
              <a:t># iterate for each frame in video</a:t>
            </a:r>
          </a:p>
          <a:p>
            <a:r>
              <a:rPr lang="en-US" dirty="0"/>
              <a:t>while(</a:t>
            </a:r>
            <a:r>
              <a:rPr lang="en-US" dirty="0" err="1"/>
              <a:t>cap.isOpened</a:t>
            </a:r>
            <a:r>
              <a:rPr lang="en-US" dirty="0"/>
              <a:t>()):</a:t>
            </a:r>
          </a:p>
          <a:p>
            <a:r>
              <a:rPr lang="en-US" dirty="0"/>
              <a:t>    </a:t>
            </a:r>
          </a:p>
          <a:p>
            <a:r>
              <a:rPr lang="en-US" dirty="0"/>
              <a:t>    # get image on each frame</a:t>
            </a:r>
          </a:p>
          <a:p>
            <a:r>
              <a:rPr lang="en-US" dirty="0"/>
              <a:t>    ret, frame = </a:t>
            </a:r>
            <a:r>
              <a:rPr lang="en-US" dirty="0" err="1"/>
              <a:t>cap.read</a:t>
            </a:r>
            <a:r>
              <a:rPr lang="en-US" dirty="0"/>
              <a:t>()</a:t>
            </a:r>
          </a:p>
          <a:p>
            <a:r>
              <a:rPr lang="en-US" dirty="0"/>
              <a:t>    if ret == True:</a:t>
            </a:r>
          </a:p>
          <a:p>
            <a:r>
              <a:rPr lang="en-US" dirty="0"/>
              <a:t>        </a:t>
            </a:r>
          </a:p>
          <a:p>
            <a:r>
              <a:rPr lang="en-US" dirty="0"/>
              <a:t>        # show image</a:t>
            </a:r>
          </a:p>
          <a:p>
            <a:r>
              <a:rPr lang="en-US" dirty="0"/>
              <a:t>        cv2.imshow('</a:t>
            </a:r>
            <a:r>
              <a:rPr lang="en-US" dirty="0" err="1"/>
              <a:t>Frame',frame</a:t>
            </a:r>
            <a:r>
              <a:rPr lang="en-US" dirty="0"/>
              <a:t>)</a:t>
            </a:r>
          </a:p>
          <a:p>
            <a:r>
              <a:rPr lang="en-US" dirty="0"/>
              <a:t>        </a:t>
            </a:r>
          </a:p>
          <a:p>
            <a:r>
              <a:rPr lang="en-US" dirty="0"/>
              <a:t>        # close using 'q' </a:t>
            </a:r>
          </a:p>
          <a:p>
            <a:r>
              <a:rPr lang="en-US" dirty="0"/>
              <a:t>        if cv2.waitKey(25) &amp; 0xFF == </a:t>
            </a:r>
            <a:r>
              <a:rPr lang="en-US" dirty="0" err="1"/>
              <a:t>ord</a:t>
            </a:r>
            <a:r>
              <a:rPr lang="en-US" dirty="0"/>
              <a:t>('q'):</a:t>
            </a:r>
          </a:p>
          <a:p>
            <a:r>
              <a:rPr lang="en-US" dirty="0"/>
              <a:t>              break</a:t>
            </a:r>
          </a:p>
          <a:p>
            <a:r>
              <a:rPr lang="en-US" dirty="0"/>
              <a:t>    else: </a:t>
            </a:r>
          </a:p>
          <a:p>
            <a:r>
              <a:rPr lang="en-US" dirty="0"/>
              <a:t>        break</a:t>
            </a:r>
          </a:p>
          <a:p>
            <a:endParaRPr lang="en-US" dirty="0"/>
          </a:p>
          <a:p>
            <a:r>
              <a:rPr lang="en-US" dirty="0"/>
              <a:t>#close video</a:t>
            </a:r>
          </a:p>
          <a:p>
            <a:r>
              <a:rPr lang="en-US" dirty="0" err="1"/>
              <a:t>cap.release</a:t>
            </a:r>
            <a:r>
              <a:rPr lang="en-US" dirty="0"/>
              <a:t>()</a:t>
            </a:r>
          </a:p>
          <a:p>
            <a:r>
              <a:rPr lang="en-US" dirty="0"/>
              <a:t>#close window</a:t>
            </a:r>
          </a:p>
          <a:p>
            <a:r>
              <a:rPr lang="en-US" dirty="0"/>
              <a:t>cv2.destroyAllWindows()</a:t>
            </a:r>
          </a:p>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66</a:t>
            </a:fld>
            <a:endParaRPr lang="en-US"/>
          </a:p>
        </p:txBody>
      </p:sp>
    </p:spTree>
    <p:extLst>
      <p:ext uri="{BB962C8B-B14F-4D97-AF65-F5344CB8AC3E}">
        <p14:creationId xmlns:p14="http://schemas.microsoft.com/office/powerpoint/2010/main" val="3527431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0000"/>
                </a:solidFill>
                <a:latin typeface="Consolas" panose="020B0609020204030204" pitchFamily="49" charset="0"/>
              </a:rPr>
              <a:t>&gt;&gt;&gt; </a:t>
            </a:r>
            <a:r>
              <a:rPr lang="en-US" dirty="0" err="1">
                <a:solidFill>
                  <a:srgbClr val="FF0000"/>
                </a:solidFill>
                <a:latin typeface="Consolas" panose="020B0609020204030204" pitchFamily="49" charset="0"/>
              </a:rPr>
              <a:t>usia</a:t>
            </a:r>
            <a:r>
              <a:rPr lang="en-US" dirty="0">
                <a:solidFill>
                  <a:srgbClr val="FF0000"/>
                </a:solidFill>
                <a:latin typeface="Consolas" panose="020B0609020204030204" pitchFamily="49" charset="0"/>
              </a:rPr>
              <a:t> = 20</a:t>
            </a:r>
          </a:p>
          <a:p>
            <a:r>
              <a:rPr lang="en-US" dirty="0">
                <a:solidFill>
                  <a:srgbClr val="FF0000"/>
                </a:solidFill>
                <a:latin typeface="Consolas" panose="020B0609020204030204" pitchFamily="49" charset="0"/>
              </a:rPr>
              <a:t>&gt;&gt;&gt; type(</a:t>
            </a:r>
            <a:r>
              <a:rPr lang="en-US" dirty="0" err="1">
                <a:solidFill>
                  <a:srgbClr val="FF0000"/>
                </a:solidFill>
                <a:latin typeface="Consolas" panose="020B0609020204030204" pitchFamily="49" charset="0"/>
              </a:rPr>
              <a:t>usia</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&lt;type '</a:t>
            </a:r>
            <a:r>
              <a:rPr lang="en-US" dirty="0" err="1">
                <a:solidFill>
                  <a:srgbClr val="FF0000"/>
                </a:solidFill>
                <a:latin typeface="Consolas" panose="020B0609020204030204" pitchFamily="49" charset="0"/>
              </a:rPr>
              <a:t>int</a:t>
            </a:r>
            <a:r>
              <a:rPr lang="en-US" dirty="0">
                <a:solidFill>
                  <a:srgbClr val="FF0000"/>
                </a:solidFill>
                <a:latin typeface="Consolas" panose="020B0609020204030204" pitchFamily="49" charset="0"/>
              </a:rPr>
              <a:t>'&gt;</a:t>
            </a:r>
          </a:p>
          <a:p>
            <a:r>
              <a:rPr lang="en-US" dirty="0">
                <a:solidFill>
                  <a:srgbClr val="FF0000"/>
                </a:solidFill>
                <a:latin typeface="Consolas" panose="020B0609020204030204" pitchFamily="49" charset="0"/>
              </a:rPr>
              <a:t>&gt;&gt;&gt; </a:t>
            </a:r>
            <a:r>
              <a:rPr lang="en-US" dirty="0" err="1">
                <a:solidFill>
                  <a:srgbClr val="FF0000"/>
                </a:solidFill>
                <a:latin typeface="Consolas" panose="020B0609020204030204" pitchFamily="49" charset="0"/>
              </a:rPr>
              <a:t>usia</a:t>
            </a:r>
            <a:r>
              <a:rPr lang="en-US" dirty="0">
                <a:solidFill>
                  <a:srgbClr val="FF0000"/>
                </a:solidFill>
                <a:latin typeface="Consolas" panose="020B0609020204030204" pitchFamily="49" charset="0"/>
              </a:rPr>
              <a:t> = "20"</a:t>
            </a:r>
          </a:p>
          <a:p>
            <a:r>
              <a:rPr lang="en-US" dirty="0">
                <a:solidFill>
                  <a:srgbClr val="FF0000"/>
                </a:solidFill>
                <a:latin typeface="Consolas" panose="020B0609020204030204" pitchFamily="49" charset="0"/>
              </a:rPr>
              <a:t>&gt;&gt;&gt; type(</a:t>
            </a:r>
            <a:r>
              <a:rPr lang="en-US" dirty="0" err="1">
                <a:solidFill>
                  <a:srgbClr val="FF0000"/>
                </a:solidFill>
                <a:latin typeface="Consolas" panose="020B0609020204030204" pitchFamily="49" charset="0"/>
              </a:rPr>
              <a:t>usia</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&lt;type '</a:t>
            </a:r>
            <a:r>
              <a:rPr lang="en-US" dirty="0" err="1">
                <a:solidFill>
                  <a:srgbClr val="FF0000"/>
                </a:solidFill>
                <a:latin typeface="Consolas" panose="020B0609020204030204" pitchFamily="49" charset="0"/>
              </a:rPr>
              <a:t>str</a:t>
            </a:r>
            <a:r>
              <a:rPr lang="en-US" dirty="0">
                <a:solidFill>
                  <a:srgbClr val="FF0000"/>
                </a:solidFill>
                <a:latin typeface="Consolas" panose="020B0609020204030204" pitchFamily="49" charset="0"/>
              </a:rPr>
              <a:t>'&gt;</a:t>
            </a:r>
          </a:p>
          <a:p>
            <a:r>
              <a:rPr lang="en-US" dirty="0">
                <a:solidFill>
                  <a:srgbClr val="FF0000"/>
                </a:solidFill>
                <a:latin typeface="Consolas" panose="020B0609020204030204" pitchFamily="49" charset="0"/>
              </a:rPr>
              <a:t>&gt;&gt;&gt; </a:t>
            </a:r>
            <a:r>
              <a:rPr lang="en-US" dirty="0" err="1">
                <a:solidFill>
                  <a:srgbClr val="FF0000"/>
                </a:solidFill>
                <a:latin typeface="Consolas" panose="020B0609020204030204" pitchFamily="49" charset="0"/>
              </a:rPr>
              <a:t>usia</a:t>
            </a:r>
            <a:r>
              <a:rPr lang="en-US" dirty="0">
                <a:solidFill>
                  <a:srgbClr val="FF0000"/>
                </a:solidFill>
                <a:latin typeface="Consolas" panose="020B0609020204030204" pitchFamily="49" charset="0"/>
              </a:rPr>
              <a:t> = '20'</a:t>
            </a:r>
          </a:p>
          <a:p>
            <a:r>
              <a:rPr lang="en-US" dirty="0">
                <a:solidFill>
                  <a:srgbClr val="FF0000"/>
                </a:solidFill>
                <a:latin typeface="Consolas" panose="020B0609020204030204" pitchFamily="49" charset="0"/>
              </a:rPr>
              <a:t>&gt;&gt;&gt; type(</a:t>
            </a:r>
            <a:r>
              <a:rPr lang="en-US" dirty="0" err="1">
                <a:solidFill>
                  <a:srgbClr val="FF0000"/>
                </a:solidFill>
                <a:latin typeface="Consolas" panose="020B0609020204030204" pitchFamily="49" charset="0"/>
              </a:rPr>
              <a:t>usia</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&lt;type '</a:t>
            </a:r>
            <a:r>
              <a:rPr lang="en-US" dirty="0" err="1">
                <a:solidFill>
                  <a:srgbClr val="FF0000"/>
                </a:solidFill>
                <a:latin typeface="Consolas" panose="020B0609020204030204" pitchFamily="49" charset="0"/>
              </a:rPr>
              <a:t>str</a:t>
            </a:r>
            <a:r>
              <a:rPr lang="en-US" dirty="0">
                <a:solidFill>
                  <a:srgbClr val="FF0000"/>
                </a:solidFill>
                <a:latin typeface="Consolas" panose="020B0609020204030204" pitchFamily="49" charset="0"/>
              </a:rPr>
              <a:t>'&gt;</a:t>
            </a:r>
          </a:p>
          <a:p>
            <a:endParaRPr lang="en-US" dirty="0"/>
          </a:p>
          <a:p>
            <a:r>
              <a:rPr lang="en-US" dirty="0">
                <a:solidFill>
                  <a:srgbClr val="FF0000"/>
                </a:solidFill>
                <a:latin typeface="Consolas" panose="020B0609020204030204" pitchFamily="49" charset="0"/>
              </a:rPr>
              <a:t>&gt;&gt;&gt; </a:t>
            </a:r>
            <a:r>
              <a:rPr lang="en-US" dirty="0" err="1">
                <a:solidFill>
                  <a:srgbClr val="FF0000"/>
                </a:solidFill>
                <a:latin typeface="Consolas" panose="020B0609020204030204" pitchFamily="49" charset="0"/>
              </a:rPr>
              <a:t>usia</a:t>
            </a:r>
            <a:r>
              <a:rPr lang="en-US" dirty="0">
                <a:solidFill>
                  <a:srgbClr val="FF0000"/>
                </a:solidFill>
                <a:latin typeface="Consolas" panose="020B0609020204030204" pitchFamily="49" charset="0"/>
              </a:rPr>
              <a:t> = 20.5</a:t>
            </a:r>
          </a:p>
          <a:p>
            <a:r>
              <a:rPr lang="en-US" dirty="0">
                <a:solidFill>
                  <a:srgbClr val="FF0000"/>
                </a:solidFill>
                <a:latin typeface="Consolas" panose="020B0609020204030204" pitchFamily="49" charset="0"/>
              </a:rPr>
              <a:t>&gt;&gt;&gt; type(</a:t>
            </a:r>
            <a:r>
              <a:rPr lang="en-US" dirty="0" err="1">
                <a:solidFill>
                  <a:srgbClr val="FF0000"/>
                </a:solidFill>
                <a:latin typeface="Consolas" panose="020B0609020204030204" pitchFamily="49" charset="0"/>
              </a:rPr>
              <a:t>usia</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&lt;type 'float'&gt;</a:t>
            </a:r>
          </a:p>
          <a:p>
            <a:r>
              <a:rPr lang="en-US" dirty="0">
                <a:solidFill>
                  <a:srgbClr val="FF0000"/>
                </a:solidFill>
                <a:latin typeface="Consolas" panose="020B0609020204030204" pitchFamily="49" charset="0"/>
              </a:rPr>
              <a:t>&gt;&gt;&gt; </a:t>
            </a:r>
            <a:r>
              <a:rPr lang="en-US" dirty="0" err="1">
                <a:solidFill>
                  <a:srgbClr val="FF0000"/>
                </a:solidFill>
                <a:latin typeface="Consolas" panose="020B0609020204030204" pitchFamily="49" charset="0"/>
              </a:rPr>
              <a:t>usia</a:t>
            </a:r>
            <a:r>
              <a:rPr lang="en-US" dirty="0">
                <a:solidFill>
                  <a:srgbClr val="FF0000"/>
                </a:solidFill>
                <a:latin typeface="Consolas" panose="020B0609020204030204" pitchFamily="49" charset="0"/>
              </a:rPr>
              <a:t> = true</a:t>
            </a:r>
          </a:p>
          <a:p>
            <a:r>
              <a:rPr lang="en-US" dirty="0" err="1">
                <a:solidFill>
                  <a:srgbClr val="FF0000"/>
                </a:solidFill>
                <a:latin typeface="Consolas" panose="020B0609020204030204" pitchFamily="49" charset="0"/>
              </a:rPr>
              <a:t>Traceback</a:t>
            </a:r>
            <a:r>
              <a:rPr lang="en-US" dirty="0">
                <a:solidFill>
                  <a:srgbClr val="FF0000"/>
                </a:solidFill>
                <a:latin typeface="Consolas" panose="020B0609020204030204" pitchFamily="49" charset="0"/>
              </a:rPr>
              <a:t> (most recent call last):</a:t>
            </a:r>
          </a:p>
          <a:p>
            <a:r>
              <a:rPr lang="en-US" dirty="0">
                <a:solidFill>
                  <a:srgbClr val="FF0000"/>
                </a:solidFill>
                <a:latin typeface="Consolas" panose="020B0609020204030204" pitchFamily="49" charset="0"/>
              </a:rPr>
              <a:t>File "&lt;</a:t>
            </a:r>
            <a:r>
              <a:rPr lang="en-US" dirty="0" err="1">
                <a:solidFill>
                  <a:srgbClr val="FF0000"/>
                </a:solidFill>
                <a:latin typeface="Consolas" panose="020B0609020204030204" pitchFamily="49" charset="0"/>
              </a:rPr>
              <a:t>stdin</a:t>
            </a:r>
            <a:r>
              <a:rPr lang="en-US" dirty="0">
                <a:solidFill>
                  <a:srgbClr val="FF0000"/>
                </a:solidFill>
                <a:latin typeface="Consolas" panose="020B0609020204030204" pitchFamily="49" charset="0"/>
              </a:rPr>
              <a:t>&gt;", line 1, in &lt;module&gt;</a:t>
            </a:r>
          </a:p>
          <a:p>
            <a:r>
              <a:rPr lang="en-US" dirty="0" err="1">
                <a:solidFill>
                  <a:srgbClr val="FF0000"/>
                </a:solidFill>
                <a:latin typeface="Consolas" panose="020B0609020204030204" pitchFamily="49" charset="0"/>
              </a:rPr>
              <a:t>NameError</a:t>
            </a:r>
            <a:r>
              <a:rPr lang="en-US" dirty="0">
                <a:solidFill>
                  <a:srgbClr val="FF0000"/>
                </a:solidFill>
                <a:latin typeface="Consolas" panose="020B0609020204030204" pitchFamily="49" charset="0"/>
              </a:rPr>
              <a:t>: name 'true' is not defined</a:t>
            </a:r>
          </a:p>
          <a:p>
            <a:r>
              <a:rPr lang="en-US" dirty="0">
                <a:solidFill>
                  <a:srgbClr val="FF0000"/>
                </a:solidFill>
                <a:latin typeface="Consolas" panose="020B0609020204030204" pitchFamily="49" charset="0"/>
              </a:rPr>
              <a:t>&gt;&gt;&gt; </a:t>
            </a:r>
            <a:r>
              <a:rPr lang="en-US" dirty="0" err="1">
                <a:solidFill>
                  <a:srgbClr val="FF0000"/>
                </a:solidFill>
                <a:latin typeface="Consolas" panose="020B0609020204030204" pitchFamily="49" charset="0"/>
              </a:rPr>
              <a:t>usia</a:t>
            </a:r>
            <a:r>
              <a:rPr lang="en-US" dirty="0">
                <a:solidFill>
                  <a:srgbClr val="FF0000"/>
                </a:solidFill>
                <a:latin typeface="Consolas" panose="020B0609020204030204" pitchFamily="49" charset="0"/>
              </a:rPr>
              <a:t> = True</a:t>
            </a:r>
          </a:p>
          <a:p>
            <a:r>
              <a:rPr lang="en-US" dirty="0">
                <a:solidFill>
                  <a:srgbClr val="FF0000"/>
                </a:solidFill>
                <a:latin typeface="Consolas" panose="020B0609020204030204" pitchFamily="49" charset="0"/>
              </a:rPr>
              <a:t>&gt;&gt;&gt; type(</a:t>
            </a:r>
            <a:r>
              <a:rPr lang="en-US" dirty="0" err="1">
                <a:solidFill>
                  <a:srgbClr val="FF0000"/>
                </a:solidFill>
                <a:latin typeface="Consolas" panose="020B0609020204030204" pitchFamily="49" charset="0"/>
              </a:rPr>
              <a:t>usia</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&lt;type 'bool'&gt;</a:t>
            </a:r>
          </a:p>
          <a:p>
            <a:endParaRPr lang="en-US" dirty="0"/>
          </a:p>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27</a:t>
            </a:fld>
            <a:endParaRPr lang="en-US"/>
          </a:p>
        </p:txBody>
      </p:sp>
    </p:spTree>
    <p:extLst>
      <p:ext uri="{BB962C8B-B14F-4D97-AF65-F5344CB8AC3E}">
        <p14:creationId xmlns:p14="http://schemas.microsoft.com/office/powerpoint/2010/main" val="19238460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pi camera library </a:t>
            </a:r>
          </a:p>
          <a:p>
            <a:r>
              <a:rPr lang="en-US" dirty="0"/>
              <a:t>from </a:t>
            </a:r>
            <a:r>
              <a:rPr lang="en-US" dirty="0" err="1"/>
              <a:t>picamera.array</a:t>
            </a:r>
            <a:r>
              <a:rPr lang="en-US" dirty="0"/>
              <a:t> import </a:t>
            </a:r>
            <a:r>
              <a:rPr lang="en-US" dirty="0" err="1"/>
              <a:t>PiRGBArray</a:t>
            </a:r>
            <a:endParaRPr lang="en-US" dirty="0"/>
          </a:p>
          <a:p>
            <a:r>
              <a:rPr lang="en-US" dirty="0"/>
              <a:t>from </a:t>
            </a:r>
            <a:r>
              <a:rPr lang="en-US" dirty="0" err="1"/>
              <a:t>picamera</a:t>
            </a:r>
            <a:r>
              <a:rPr lang="en-US" dirty="0"/>
              <a:t> import </a:t>
            </a:r>
            <a:r>
              <a:rPr lang="en-US" dirty="0" err="1"/>
              <a:t>PiCamera</a:t>
            </a:r>
            <a:endParaRPr lang="en-US" dirty="0"/>
          </a:p>
          <a:p>
            <a:r>
              <a:rPr lang="en-US" dirty="0"/>
              <a:t>import time</a:t>
            </a:r>
          </a:p>
          <a:p>
            <a:r>
              <a:rPr lang="en-US" dirty="0"/>
              <a:t>import cv2</a:t>
            </a:r>
          </a:p>
          <a:p>
            <a:endParaRPr lang="en-US" dirty="0"/>
          </a:p>
          <a:p>
            <a:r>
              <a:rPr lang="en-US" dirty="0"/>
              <a:t># define </a:t>
            </a:r>
            <a:r>
              <a:rPr lang="en-US" dirty="0" err="1"/>
              <a:t>PiCamera</a:t>
            </a:r>
            <a:r>
              <a:rPr lang="en-US" dirty="0"/>
              <a:t>() object</a:t>
            </a:r>
          </a:p>
          <a:p>
            <a:r>
              <a:rPr lang="en-US" dirty="0"/>
              <a:t>camera = </a:t>
            </a:r>
            <a:r>
              <a:rPr lang="en-US" dirty="0" err="1"/>
              <a:t>PiCamera</a:t>
            </a:r>
            <a:r>
              <a:rPr lang="en-US" dirty="0"/>
              <a:t>()</a:t>
            </a:r>
          </a:p>
          <a:p>
            <a:endParaRPr lang="en-US" dirty="0"/>
          </a:p>
          <a:p>
            <a:r>
              <a:rPr lang="en-US" dirty="0"/>
              <a:t># define raw capture object, to hold image array data </a:t>
            </a:r>
          </a:p>
          <a:p>
            <a:r>
              <a:rPr lang="en-US" dirty="0"/>
              <a:t># and wait for warming up</a:t>
            </a:r>
          </a:p>
          <a:p>
            <a:r>
              <a:rPr lang="en-US" dirty="0" err="1"/>
              <a:t>rawCapture</a:t>
            </a:r>
            <a:r>
              <a:rPr lang="en-US" dirty="0"/>
              <a:t> = </a:t>
            </a:r>
            <a:r>
              <a:rPr lang="en-US" dirty="0" err="1"/>
              <a:t>PiRGBArray</a:t>
            </a:r>
            <a:r>
              <a:rPr lang="en-US" dirty="0"/>
              <a:t>(camera)</a:t>
            </a:r>
          </a:p>
          <a:p>
            <a:r>
              <a:rPr lang="en-US" dirty="0" err="1"/>
              <a:t>time.sleep</a:t>
            </a:r>
            <a:r>
              <a:rPr lang="en-US" dirty="0"/>
              <a:t>(0.1)</a:t>
            </a:r>
          </a:p>
          <a:p>
            <a:r>
              <a:rPr lang="en-US" dirty="0"/>
              <a:t> </a:t>
            </a:r>
          </a:p>
          <a:p>
            <a:r>
              <a:rPr lang="en-US" dirty="0"/>
              <a:t>#capture image</a:t>
            </a:r>
          </a:p>
          <a:p>
            <a:r>
              <a:rPr lang="en-US" dirty="0" err="1"/>
              <a:t>camera.capture</a:t>
            </a:r>
            <a:r>
              <a:rPr lang="en-US" dirty="0"/>
              <a:t>(</a:t>
            </a:r>
            <a:r>
              <a:rPr lang="en-US" dirty="0" err="1"/>
              <a:t>rawCapture</a:t>
            </a:r>
            <a:r>
              <a:rPr lang="en-US" dirty="0"/>
              <a:t>, format="</a:t>
            </a:r>
            <a:r>
              <a:rPr lang="en-US" dirty="0" err="1"/>
              <a:t>bgr</a:t>
            </a:r>
            <a:r>
              <a:rPr lang="en-US" dirty="0"/>
              <a:t>")</a:t>
            </a:r>
          </a:p>
          <a:p>
            <a:endParaRPr lang="en-US" dirty="0"/>
          </a:p>
          <a:p>
            <a:r>
              <a:rPr lang="en-US" dirty="0"/>
              <a:t># get array image from </a:t>
            </a:r>
            <a:r>
              <a:rPr lang="en-US" dirty="0" err="1"/>
              <a:t>rawCapture</a:t>
            </a:r>
            <a:r>
              <a:rPr lang="en-US" dirty="0"/>
              <a:t> object</a:t>
            </a:r>
          </a:p>
          <a:p>
            <a:r>
              <a:rPr lang="en-US" dirty="0" err="1"/>
              <a:t>img</a:t>
            </a:r>
            <a:r>
              <a:rPr lang="en-US" dirty="0"/>
              <a:t> = </a:t>
            </a:r>
            <a:r>
              <a:rPr lang="en-US" dirty="0" err="1"/>
              <a:t>rawCapture.array</a:t>
            </a:r>
            <a:endParaRPr lang="en-US" dirty="0"/>
          </a:p>
          <a:p>
            <a:endParaRPr lang="en-US" dirty="0"/>
          </a:p>
          <a:p>
            <a:r>
              <a:rPr lang="en-US" dirty="0"/>
              <a:t>#close camera</a:t>
            </a:r>
          </a:p>
          <a:p>
            <a:r>
              <a:rPr lang="en-US" dirty="0" err="1"/>
              <a:t>camera.close</a:t>
            </a:r>
            <a:r>
              <a:rPr lang="en-US" dirty="0"/>
              <a:t>()</a:t>
            </a:r>
          </a:p>
          <a:p>
            <a:endParaRPr lang="en-US" dirty="0"/>
          </a:p>
          <a:p>
            <a:r>
              <a:rPr lang="en-US" dirty="0"/>
              <a:t>#show image</a:t>
            </a:r>
          </a:p>
          <a:p>
            <a:r>
              <a:rPr lang="en-US" dirty="0" err="1"/>
              <a:t>img</a:t>
            </a:r>
            <a:r>
              <a:rPr lang="en-US" dirty="0"/>
              <a:t> = cv2.resize(</a:t>
            </a:r>
            <a:r>
              <a:rPr lang="en-US" dirty="0" err="1"/>
              <a:t>img</a:t>
            </a:r>
            <a:r>
              <a:rPr lang="en-US" dirty="0"/>
              <a:t>, (640, 480))</a:t>
            </a:r>
          </a:p>
          <a:p>
            <a:r>
              <a:rPr lang="en-US" dirty="0"/>
              <a:t>cv2.imshow("Image", </a:t>
            </a:r>
            <a:r>
              <a:rPr lang="en-US" dirty="0" err="1"/>
              <a:t>img</a:t>
            </a:r>
            <a:r>
              <a:rPr lang="en-US" dirty="0"/>
              <a:t>)</a:t>
            </a:r>
          </a:p>
          <a:p>
            <a:r>
              <a:rPr lang="en-US" dirty="0"/>
              <a:t>cv2.waitKey(0)</a:t>
            </a:r>
          </a:p>
          <a:p>
            <a:r>
              <a:rPr lang="en-US" dirty="0"/>
              <a:t>cv2.destroyAllWindows()</a:t>
            </a:r>
          </a:p>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67</a:t>
            </a:fld>
            <a:endParaRPr lang="en-US"/>
          </a:p>
        </p:txBody>
      </p:sp>
    </p:spTree>
    <p:extLst>
      <p:ext uri="{BB962C8B-B14F-4D97-AF65-F5344CB8AC3E}">
        <p14:creationId xmlns:p14="http://schemas.microsoft.com/office/powerpoint/2010/main" val="2049380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dirty="0" err="1"/>
              <a:t>picamera.array</a:t>
            </a:r>
            <a:r>
              <a:rPr lang="en-US" dirty="0"/>
              <a:t> import </a:t>
            </a:r>
            <a:r>
              <a:rPr lang="en-US" dirty="0" err="1"/>
              <a:t>PiRGBArray</a:t>
            </a:r>
            <a:endParaRPr lang="en-US" dirty="0"/>
          </a:p>
          <a:p>
            <a:r>
              <a:rPr lang="en-US" dirty="0"/>
              <a:t>from </a:t>
            </a:r>
            <a:r>
              <a:rPr lang="en-US" dirty="0" err="1"/>
              <a:t>picamera</a:t>
            </a:r>
            <a:r>
              <a:rPr lang="en-US" dirty="0"/>
              <a:t> import </a:t>
            </a:r>
            <a:r>
              <a:rPr lang="en-US" dirty="0" err="1"/>
              <a:t>PiCamera</a:t>
            </a:r>
            <a:endParaRPr lang="en-US" dirty="0"/>
          </a:p>
          <a:p>
            <a:r>
              <a:rPr lang="en-US" dirty="0"/>
              <a:t>import time</a:t>
            </a:r>
          </a:p>
          <a:p>
            <a:r>
              <a:rPr lang="en-US" dirty="0"/>
              <a:t>import cv2</a:t>
            </a:r>
          </a:p>
          <a:p>
            <a:r>
              <a:rPr lang="en-US" dirty="0"/>
              <a:t> </a:t>
            </a:r>
          </a:p>
          <a:p>
            <a:r>
              <a:rPr lang="en-US" dirty="0"/>
              <a:t>#setup</a:t>
            </a:r>
          </a:p>
          <a:p>
            <a:r>
              <a:rPr lang="en-US" dirty="0"/>
              <a:t>camera = </a:t>
            </a:r>
            <a:r>
              <a:rPr lang="en-US" dirty="0" err="1"/>
              <a:t>PiCamera</a:t>
            </a:r>
            <a:r>
              <a:rPr lang="en-US" dirty="0"/>
              <a:t>()</a:t>
            </a:r>
          </a:p>
          <a:p>
            <a:r>
              <a:rPr lang="en-US" dirty="0" err="1"/>
              <a:t>camera.resolution</a:t>
            </a:r>
            <a:r>
              <a:rPr lang="en-US" dirty="0"/>
              <a:t> = (320, 240)</a:t>
            </a:r>
          </a:p>
          <a:p>
            <a:r>
              <a:rPr lang="en-US" dirty="0" err="1"/>
              <a:t>camera.framerate</a:t>
            </a:r>
            <a:r>
              <a:rPr lang="en-US" dirty="0"/>
              <a:t> = 32</a:t>
            </a:r>
          </a:p>
          <a:p>
            <a:r>
              <a:rPr lang="en-US" dirty="0" err="1"/>
              <a:t>rawCapture</a:t>
            </a:r>
            <a:r>
              <a:rPr lang="en-US" dirty="0"/>
              <a:t> = </a:t>
            </a:r>
            <a:r>
              <a:rPr lang="en-US" dirty="0" err="1"/>
              <a:t>PiRGBArray</a:t>
            </a:r>
            <a:r>
              <a:rPr lang="en-US" dirty="0"/>
              <a:t>(camera)</a:t>
            </a:r>
          </a:p>
          <a:p>
            <a:r>
              <a:rPr lang="en-US" dirty="0"/>
              <a:t> </a:t>
            </a:r>
          </a:p>
          <a:p>
            <a:r>
              <a:rPr lang="en-US" dirty="0" err="1"/>
              <a:t>time.sleep</a:t>
            </a:r>
            <a:r>
              <a:rPr lang="en-US" dirty="0"/>
              <a:t>(0.1)</a:t>
            </a:r>
          </a:p>
          <a:p>
            <a:r>
              <a:rPr lang="en-US" dirty="0"/>
              <a:t> </a:t>
            </a:r>
          </a:p>
          <a:p>
            <a:r>
              <a:rPr lang="en-US" dirty="0"/>
              <a:t>#iterate for each frame in camera stream </a:t>
            </a:r>
          </a:p>
          <a:p>
            <a:r>
              <a:rPr lang="en-US" dirty="0"/>
              <a:t>for frame in </a:t>
            </a:r>
            <a:r>
              <a:rPr lang="en-US" dirty="0" err="1"/>
              <a:t>camera.capture_continuous</a:t>
            </a:r>
            <a:r>
              <a:rPr lang="en-US" dirty="0"/>
              <a:t>(</a:t>
            </a:r>
            <a:r>
              <a:rPr lang="en-US" dirty="0" err="1"/>
              <a:t>rawCapture</a:t>
            </a:r>
            <a:r>
              <a:rPr lang="en-US" dirty="0"/>
              <a:t>, format="</a:t>
            </a:r>
            <a:r>
              <a:rPr lang="en-US" dirty="0" err="1"/>
              <a:t>bgr</a:t>
            </a:r>
            <a:r>
              <a:rPr lang="en-US" dirty="0"/>
              <a:t>", </a:t>
            </a:r>
            <a:r>
              <a:rPr lang="en-US" dirty="0" err="1"/>
              <a:t>use_video_port</a:t>
            </a:r>
            <a:r>
              <a:rPr lang="en-US" dirty="0"/>
              <a:t>=True):</a:t>
            </a:r>
          </a:p>
          <a:p>
            <a:endParaRPr lang="en-US" dirty="0"/>
          </a:p>
          <a:p>
            <a:r>
              <a:rPr lang="en-US" dirty="0"/>
              <a:t>    #show image</a:t>
            </a:r>
          </a:p>
          <a:p>
            <a:r>
              <a:rPr lang="en-US" dirty="0"/>
              <a:t>	image = </a:t>
            </a:r>
            <a:r>
              <a:rPr lang="en-US" dirty="0" err="1"/>
              <a:t>frame.array</a:t>
            </a:r>
            <a:endParaRPr lang="en-US" dirty="0"/>
          </a:p>
          <a:p>
            <a:r>
              <a:rPr lang="en-US" dirty="0"/>
              <a:t>	cv2.imshow("Frame", image)</a:t>
            </a:r>
          </a:p>
          <a:p>
            <a:r>
              <a:rPr lang="en-US" dirty="0"/>
              <a:t>    </a:t>
            </a:r>
          </a:p>
          <a:p>
            <a:r>
              <a:rPr lang="en-US" dirty="0"/>
              <a:t>    #clean current array data in </a:t>
            </a:r>
            <a:r>
              <a:rPr lang="en-US" dirty="0" err="1"/>
              <a:t>rawCapture</a:t>
            </a:r>
            <a:r>
              <a:rPr lang="en-US" dirty="0"/>
              <a:t> object</a:t>
            </a:r>
          </a:p>
          <a:p>
            <a:r>
              <a:rPr lang="en-US" dirty="0"/>
              <a:t>	</a:t>
            </a:r>
            <a:r>
              <a:rPr lang="en-US" dirty="0" err="1"/>
              <a:t>rawCapture.truncate</a:t>
            </a:r>
            <a:r>
              <a:rPr lang="en-US" dirty="0"/>
              <a:t>(0)</a:t>
            </a:r>
          </a:p>
          <a:p>
            <a:r>
              <a:rPr lang="en-US" dirty="0"/>
              <a:t> </a:t>
            </a:r>
          </a:p>
          <a:p>
            <a:r>
              <a:rPr lang="en-US" dirty="0"/>
              <a:t>	if cv2.waitKey(1) &amp; 0xFF == </a:t>
            </a:r>
            <a:r>
              <a:rPr lang="en-US" dirty="0" err="1"/>
              <a:t>ord</a:t>
            </a:r>
            <a:r>
              <a:rPr lang="en-US" dirty="0"/>
              <a:t>("q"):</a:t>
            </a:r>
          </a:p>
          <a:p>
            <a:r>
              <a:rPr lang="en-US" dirty="0"/>
              <a:t>		break</a:t>
            </a:r>
          </a:p>
          <a:p>
            <a:endParaRPr lang="en-US" dirty="0"/>
          </a:p>
          <a:p>
            <a:r>
              <a:rPr lang="en-US" dirty="0"/>
              <a:t>cv2.destroyAllWindows()</a:t>
            </a:r>
          </a:p>
          <a:p>
            <a:r>
              <a:rPr lang="en-US" dirty="0" err="1"/>
              <a:t>camera.close</a:t>
            </a:r>
            <a:r>
              <a:rPr lang="en-US" dirty="0"/>
              <a:t>()</a:t>
            </a:r>
          </a:p>
        </p:txBody>
      </p:sp>
      <p:sp>
        <p:nvSpPr>
          <p:cNvPr id="4" name="Slide Number Placeholder 3"/>
          <p:cNvSpPr>
            <a:spLocks noGrp="1"/>
          </p:cNvSpPr>
          <p:nvPr>
            <p:ph type="sldNum" sz="quarter" idx="10"/>
          </p:nvPr>
        </p:nvSpPr>
        <p:spPr/>
        <p:txBody>
          <a:bodyPr/>
          <a:lstStyle/>
          <a:p>
            <a:fld id="{415304B9-FD89-47CF-A875-D56650EC33FC}" type="slidenum">
              <a:rPr lang="en-US" smtClean="0"/>
              <a:t>68</a:t>
            </a:fld>
            <a:endParaRPr lang="en-US"/>
          </a:p>
        </p:txBody>
      </p:sp>
    </p:spTree>
    <p:extLst>
      <p:ext uri="{BB962C8B-B14F-4D97-AF65-F5344CB8AC3E}">
        <p14:creationId xmlns:p14="http://schemas.microsoft.com/office/powerpoint/2010/main" val="13951355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a:t>
            </a:r>
            <a:r>
              <a:rPr lang="en-US" dirty="0" err="1"/>
              <a:t>numpy</a:t>
            </a:r>
            <a:r>
              <a:rPr lang="en-US" dirty="0"/>
              <a:t> as np</a:t>
            </a:r>
          </a:p>
          <a:p>
            <a:endParaRPr lang="en-US" dirty="0"/>
          </a:p>
          <a:p>
            <a:r>
              <a:rPr lang="en-US" dirty="0"/>
              <a:t># draw line on image, cv2.line(&lt;image&gt;, (x0,y0), (</a:t>
            </a:r>
            <a:r>
              <a:rPr lang="en-US" dirty="0" err="1"/>
              <a:t>xt,yt</a:t>
            </a:r>
            <a:r>
              <a:rPr lang="en-US" dirty="0"/>
              <a:t>), (B, G, R), thickness)</a:t>
            </a:r>
          </a:p>
          <a:p>
            <a:r>
              <a:rPr lang="en-US" dirty="0"/>
              <a:t>cv2.line(</a:t>
            </a:r>
            <a:r>
              <a:rPr lang="en-US" dirty="0" err="1"/>
              <a:t>img</a:t>
            </a:r>
            <a:r>
              <a:rPr lang="en-US" dirty="0"/>
              <a:t>,(0,0),(150,150),(255,255,255),15)</a:t>
            </a:r>
          </a:p>
          <a:p>
            <a:endParaRPr lang="en-US" dirty="0"/>
          </a:p>
          <a:p>
            <a:r>
              <a:rPr lang="en-US" dirty="0"/>
              <a:t># draw rectangle on image, cv2.rectangle(&lt;image&gt;, (x0,y0), (</a:t>
            </a:r>
            <a:r>
              <a:rPr lang="en-US" dirty="0" err="1"/>
              <a:t>xt,yt</a:t>
            </a:r>
            <a:r>
              <a:rPr lang="en-US" dirty="0"/>
              <a:t>), (B, G, R), thickness)</a:t>
            </a:r>
          </a:p>
          <a:p>
            <a:r>
              <a:rPr lang="en-US" dirty="0"/>
              <a:t># (x0,y0) : Vertex of the rectangle, (</a:t>
            </a:r>
            <a:r>
              <a:rPr lang="en-US" dirty="0" err="1"/>
              <a:t>xt,yt</a:t>
            </a:r>
            <a:r>
              <a:rPr lang="en-US" dirty="0"/>
              <a:t>) : Vertex of the rectangle opposite (x0,y0) </a:t>
            </a:r>
          </a:p>
          <a:p>
            <a:r>
              <a:rPr lang="en-US" dirty="0"/>
              <a:t>cv2.rectangle(</a:t>
            </a:r>
            <a:r>
              <a:rPr lang="en-US" dirty="0" err="1"/>
              <a:t>img</a:t>
            </a:r>
            <a:r>
              <a:rPr lang="en-US" dirty="0"/>
              <a:t>,(15,25),(200,150),(0,0,255),15)</a:t>
            </a:r>
          </a:p>
          <a:p>
            <a:endParaRPr lang="en-US" dirty="0"/>
          </a:p>
          <a:p>
            <a:r>
              <a:rPr lang="en-US" dirty="0"/>
              <a:t># draw circle on image, cv2.circle(&lt;image&gt;, (</a:t>
            </a:r>
            <a:r>
              <a:rPr lang="en-US" dirty="0" err="1"/>
              <a:t>x_center,y_center</a:t>
            </a:r>
            <a:r>
              <a:rPr lang="en-US" dirty="0"/>
              <a:t>), radius, (B, G, R), thickness)</a:t>
            </a:r>
          </a:p>
          <a:p>
            <a:r>
              <a:rPr lang="en-US" dirty="0"/>
              <a:t>cv2.circle(</a:t>
            </a:r>
            <a:r>
              <a:rPr lang="en-US" dirty="0" err="1"/>
              <a:t>img</a:t>
            </a:r>
            <a:r>
              <a:rPr lang="en-US" dirty="0"/>
              <a:t>,(100,63), 55, (0,255,0), -1)</a:t>
            </a:r>
          </a:p>
          <a:p>
            <a:endParaRPr lang="en-US" dirty="0"/>
          </a:p>
          <a:p>
            <a:r>
              <a:rPr lang="en-US" dirty="0"/>
              <a:t># draw </a:t>
            </a:r>
            <a:r>
              <a:rPr lang="en-US" dirty="0" err="1"/>
              <a:t>poliline</a:t>
            </a:r>
            <a:r>
              <a:rPr lang="en-US" dirty="0"/>
              <a:t> on image, cv2.poliline(&lt;image&gt;, </a:t>
            </a:r>
            <a:r>
              <a:rPr lang="en-US" dirty="0" err="1"/>
              <a:t>array_pts</a:t>
            </a:r>
            <a:r>
              <a:rPr lang="en-US" dirty="0"/>
              <a:t>[], </a:t>
            </a:r>
            <a:r>
              <a:rPr lang="en-US" dirty="0" err="1"/>
              <a:t>isClosed</a:t>
            </a:r>
            <a:r>
              <a:rPr lang="en-US" dirty="0"/>
              <a:t>, radius, (B, G, R), thickness)</a:t>
            </a:r>
          </a:p>
          <a:p>
            <a:r>
              <a:rPr lang="en-US" dirty="0"/>
              <a:t>pts = </a:t>
            </a:r>
            <a:r>
              <a:rPr lang="en-US" dirty="0" err="1"/>
              <a:t>np.array</a:t>
            </a:r>
            <a:r>
              <a:rPr lang="en-US" dirty="0"/>
              <a:t>([[10,5],[20,30],[70,20],[50,10]], np.int32)</a:t>
            </a:r>
          </a:p>
          <a:p>
            <a:r>
              <a:rPr lang="en-US" dirty="0"/>
              <a:t>cv2.polylines(</a:t>
            </a:r>
            <a:r>
              <a:rPr lang="en-US" dirty="0" err="1"/>
              <a:t>img</a:t>
            </a:r>
            <a:r>
              <a:rPr lang="en-US" dirty="0"/>
              <a:t>, [pts], True, (0,255,255), 3)</a:t>
            </a:r>
          </a:p>
          <a:p>
            <a:endParaRPr lang="en-US" dirty="0"/>
          </a:p>
          <a:p>
            <a:r>
              <a:rPr lang="en-US" dirty="0"/>
              <a:t># draw text on image, cv2.putText(&lt;image&gt;, </a:t>
            </a:r>
            <a:r>
              <a:rPr lang="en-US" dirty="0" err="1"/>
              <a:t>Text_content</a:t>
            </a:r>
            <a:r>
              <a:rPr lang="en-US" dirty="0"/>
              <a:t>, (x0,y0), font, </a:t>
            </a:r>
            <a:r>
              <a:rPr lang="en-US" dirty="0" err="1"/>
              <a:t>font_scale</a:t>
            </a:r>
            <a:r>
              <a:rPr lang="en-US" dirty="0"/>
              <a:t>, (B, G, R), thickness)</a:t>
            </a:r>
          </a:p>
          <a:p>
            <a:r>
              <a:rPr lang="en-US" dirty="0"/>
              <a:t>cv2.putText(</a:t>
            </a:r>
            <a:r>
              <a:rPr lang="en-US" dirty="0" err="1"/>
              <a:t>img</a:t>
            </a:r>
            <a:r>
              <a:rPr lang="en-US" dirty="0"/>
              <a:t>, "</a:t>
            </a:r>
            <a:r>
              <a:rPr lang="en-US" dirty="0" err="1"/>
              <a:t>OpenCV</a:t>
            </a:r>
            <a:r>
              <a:rPr lang="en-US" dirty="0"/>
              <a:t> Write Text On Image", (10, 25), 	cv2.FONT_HERSHEY_SIMPLEX, 0.7, (0, 255, 0), 2)</a:t>
            </a:r>
          </a:p>
        </p:txBody>
      </p:sp>
      <p:sp>
        <p:nvSpPr>
          <p:cNvPr id="4" name="Slide Number Placeholder 3"/>
          <p:cNvSpPr>
            <a:spLocks noGrp="1"/>
          </p:cNvSpPr>
          <p:nvPr>
            <p:ph type="sldNum" sz="quarter" idx="10"/>
          </p:nvPr>
        </p:nvSpPr>
        <p:spPr/>
        <p:txBody>
          <a:bodyPr/>
          <a:lstStyle/>
          <a:p>
            <a:fld id="{415304B9-FD89-47CF-A875-D56650EC33FC}" type="slidenum">
              <a:rPr lang="en-US" smtClean="0"/>
              <a:t>70</a:t>
            </a:fld>
            <a:endParaRPr lang="en-US"/>
          </a:p>
        </p:txBody>
      </p:sp>
    </p:spTree>
    <p:extLst>
      <p:ext uri="{BB962C8B-B14F-4D97-AF65-F5344CB8AC3E}">
        <p14:creationId xmlns:p14="http://schemas.microsoft.com/office/powerpoint/2010/main" val="418834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cv2</a:t>
            </a:r>
          </a:p>
          <a:p>
            <a:endParaRPr lang="en-US" dirty="0"/>
          </a:p>
          <a:p>
            <a:r>
              <a:rPr lang="en-US" dirty="0"/>
              <a:t>#load image</a:t>
            </a:r>
          </a:p>
          <a:p>
            <a:r>
              <a:rPr lang="en-US" dirty="0" err="1"/>
              <a:t>img</a:t>
            </a:r>
            <a:r>
              <a:rPr lang="en-US" dirty="0"/>
              <a:t> = cv2.imread('myimage.jpg')</a:t>
            </a:r>
          </a:p>
          <a:p>
            <a:endParaRPr lang="en-US" dirty="0"/>
          </a:p>
          <a:p>
            <a:r>
              <a:rPr lang="en-US" dirty="0"/>
              <a:t>#resize</a:t>
            </a:r>
          </a:p>
          <a:p>
            <a:r>
              <a:rPr lang="en-US" dirty="0" err="1"/>
              <a:t>img</a:t>
            </a:r>
            <a:r>
              <a:rPr lang="en-US" dirty="0"/>
              <a:t> = cv2.resize(</a:t>
            </a:r>
            <a:r>
              <a:rPr lang="en-US" dirty="0" err="1"/>
              <a:t>img</a:t>
            </a:r>
            <a:r>
              <a:rPr lang="en-US" dirty="0"/>
              <a:t>, (640,480))</a:t>
            </a:r>
          </a:p>
          <a:p>
            <a:endParaRPr lang="en-US" dirty="0"/>
          </a:p>
          <a:p>
            <a:r>
              <a:rPr lang="en-US" dirty="0"/>
              <a:t>#draw line </a:t>
            </a:r>
          </a:p>
          <a:p>
            <a:r>
              <a:rPr lang="en-US" dirty="0" err="1"/>
              <a:t>img</a:t>
            </a:r>
            <a:r>
              <a:rPr lang="en-US" dirty="0"/>
              <a:t> = cv2.line(</a:t>
            </a:r>
            <a:r>
              <a:rPr lang="en-US" dirty="0" err="1"/>
              <a:t>img</a:t>
            </a:r>
            <a:r>
              <a:rPr lang="en-US" dirty="0"/>
              <a:t>,(0,0),(150,150),(0,0,255),15)</a:t>
            </a:r>
          </a:p>
          <a:p>
            <a:endParaRPr lang="en-US" dirty="0"/>
          </a:p>
          <a:p>
            <a:r>
              <a:rPr lang="en-US" dirty="0"/>
              <a:t>#show image</a:t>
            </a:r>
          </a:p>
          <a:p>
            <a:r>
              <a:rPr lang="en-US" dirty="0"/>
              <a:t>cv2.imshow('image',</a:t>
            </a:r>
            <a:r>
              <a:rPr lang="en-US" dirty="0" err="1"/>
              <a:t>img</a:t>
            </a:r>
            <a:r>
              <a:rPr lang="en-US" dirty="0"/>
              <a:t>)</a:t>
            </a:r>
          </a:p>
          <a:p>
            <a:r>
              <a:rPr lang="en-US" dirty="0"/>
              <a:t>cv2.waitKey(0)</a:t>
            </a:r>
          </a:p>
          <a:p>
            <a:r>
              <a:rPr lang="en-US" dirty="0"/>
              <a:t>cv2.destroyAllWindows()</a:t>
            </a:r>
          </a:p>
          <a:p>
            <a:endParaRPr lang="en-US" dirty="0"/>
          </a:p>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71</a:t>
            </a:fld>
            <a:endParaRPr lang="en-US"/>
          </a:p>
        </p:txBody>
      </p:sp>
    </p:spTree>
    <p:extLst>
      <p:ext uri="{BB962C8B-B14F-4D97-AF65-F5344CB8AC3E}">
        <p14:creationId xmlns:p14="http://schemas.microsoft.com/office/powerpoint/2010/main" val="210308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cv2</a:t>
            </a:r>
          </a:p>
          <a:p>
            <a:endParaRPr lang="en-US" dirty="0"/>
          </a:p>
          <a:p>
            <a:r>
              <a:rPr lang="en-US" dirty="0"/>
              <a:t>#read image</a:t>
            </a:r>
          </a:p>
          <a:p>
            <a:r>
              <a:rPr lang="en-US" dirty="0" err="1"/>
              <a:t>img</a:t>
            </a:r>
            <a:r>
              <a:rPr lang="en-US" dirty="0"/>
              <a:t> = cv2.imread('lena_noise.jpg')</a:t>
            </a:r>
          </a:p>
          <a:p>
            <a:endParaRPr lang="en-US" dirty="0"/>
          </a:p>
          <a:p>
            <a:r>
              <a:rPr lang="en-US" dirty="0"/>
              <a:t># apply </a:t>
            </a:r>
            <a:r>
              <a:rPr lang="en-US" dirty="0" err="1"/>
              <a:t>gaussian</a:t>
            </a:r>
            <a:r>
              <a:rPr lang="en-US" dirty="0"/>
              <a:t> blur, using 5x5 Gaussian Filtering</a:t>
            </a:r>
          </a:p>
          <a:p>
            <a:r>
              <a:rPr lang="en-US" dirty="0"/>
              <a:t># cv2.GaussianBlur(&lt;image&gt;, kernel size, </a:t>
            </a:r>
            <a:r>
              <a:rPr lang="en-US" dirty="0" err="1"/>
              <a:t>sigmaX</a:t>
            </a:r>
            <a:r>
              <a:rPr lang="en-US" dirty="0"/>
              <a:t>, </a:t>
            </a:r>
            <a:r>
              <a:rPr lang="en-US" dirty="0" err="1"/>
              <a:t>sigmaY</a:t>
            </a:r>
            <a:r>
              <a:rPr lang="en-US" dirty="0"/>
              <a:t>)</a:t>
            </a:r>
          </a:p>
          <a:p>
            <a:r>
              <a:rPr lang="en-US" dirty="0"/>
              <a:t>blur = cv2.GaussianBlur(</a:t>
            </a:r>
            <a:r>
              <a:rPr lang="en-US" dirty="0" err="1"/>
              <a:t>img</a:t>
            </a:r>
            <a:r>
              <a:rPr lang="en-US" dirty="0"/>
              <a:t>,(5,5), 0, 0)</a:t>
            </a:r>
          </a:p>
          <a:p>
            <a:endParaRPr lang="en-US" dirty="0"/>
          </a:p>
          <a:p>
            <a:r>
              <a:rPr lang="en-US" dirty="0"/>
              <a:t>#show image</a:t>
            </a:r>
          </a:p>
          <a:p>
            <a:r>
              <a:rPr lang="en-US" dirty="0"/>
              <a:t>cv2.imshow("Original Image",</a:t>
            </a:r>
            <a:r>
              <a:rPr lang="en-US" dirty="0" err="1"/>
              <a:t>img</a:t>
            </a:r>
            <a:r>
              <a:rPr lang="en-US" dirty="0"/>
              <a:t>)</a:t>
            </a:r>
          </a:p>
          <a:p>
            <a:r>
              <a:rPr lang="en-US" dirty="0"/>
              <a:t>cv2.imshow("Blur Image", blur)</a:t>
            </a:r>
          </a:p>
          <a:p>
            <a:r>
              <a:rPr lang="en-US" dirty="0"/>
              <a:t>cv2.waitKey(0)</a:t>
            </a:r>
          </a:p>
          <a:p>
            <a:r>
              <a:rPr lang="en-US" dirty="0"/>
              <a:t>cv2.destroyAllWindows()</a:t>
            </a:r>
          </a:p>
        </p:txBody>
      </p:sp>
      <p:sp>
        <p:nvSpPr>
          <p:cNvPr id="4" name="Slide Number Placeholder 3"/>
          <p:cNvSpPr>
            <a:spLocks noGrp="1"/>
          </p:cNvSpPr>
          <p:nvPr>
            <p:ph type="sldNum" sz="quarter" idx="10"/>
          </p:nvPr>
        </p:nvSpPr>
        <p:spPr/>
        <p:txBody>
          <a:bodyPr/>
          <a:lstStyle/>
          <a:p>
            <a:fld id="{415304B9-FD89-47CF-A875-D56650EC33FC}" type="slidenum">
              <a:rPr lang="en-US" smtClean="0"/>
              <a:t>73</a:t>
            </a:fld>
            <a:endParaRPr lang="en-US"/>
          </a:p>
        </p:txBody>
      </p:sp>
    </p:spTree>
    <p:extLst>
      <p:ext uri="{BB962C8B-B14F-4D97-AF65-F5344CB8AC3E}">
        <p14:creationId xmlns:p14="http://schemas.microsoft.com/office/powerpoint/2010/main" val="2935787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75</a:t>
            </a:fld>
            <a:endParaRPr lang="en-US"/>
          </a:p>
        </p:txBody>
      </p:sp>
    </p:spTree>
    <p:extLst>
      <p:ext uri="{BB962C8B-B14F-4D97-AF65-F5344CB8AC3E}">
        <p14:creationId xmlns:p14="http://schemas.microsoft.com/office/powerpoint/2010/main" val="4053840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[{"metadata":{"</a:t>
            </a:r>
            <a:r>
              <a:rPr lang="en-US" dirty="0" err="1"/>
              <a:t>trusted":true</a:t>
            </a:r>
            <a:r>
              <a:rPr lang="en-US" dirty="0"/>
              <a:t>},"cell_type":"code","source":"","execution_count":2,"outputs":[]}]</a:t>
            </a:r>
          </a:p>
        </p:txBody>
      </p:sp>
      <p:sp>
        <p:nvSpPr>
          <p:cNvPr id="4" name="Slide Number Placeholder 3"/>
          <p:cNvSpPr>
            <a:spLocks noGrp="1"/>
          </p:cNvSpPr>
          <p:nvPr>
            <p:ph type="sldNum" sz="quarter" idx="10"/>
          </p:nvPr>
        </p:nvSpPr>
        <p:spPr/>
        <p:txBody>
          <a:bodyPr/>
          <a:lstStyle/>
          <a:p>
            <a:fld id="{415304B9-FD89-47CF-A875-D56650EC33FC}" type="slidenum">
              <a:rPr lang="en-US" smtClean="0"/>
              <a:t>76</a:t>
            </a:fld>
            <a:endParaRPr lang="en-US"/>
          </a:p>
        </p:txBody>
      </p:sp>
    </p:spTree>
    <p:extLst>
      <p:ext uri="{BB962C8B-B14F-4D97-AF65-F5344CB8AC3E}">
        <p14:creationId xmlns:p14="http://schemas.microsoft.com/office/powerpoint/2010/main" val="844185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cv2</a:t>
            </a:r>
          </a:p>
          <a:p>
            <a:endParaRPr lang="en-US" dirty="0"/>
          </a:p>
          <a:p>
            <a:r>
              <a:rPr lang="en-US" dirty="0" err="1"/>
              <a:t>img</a:t>
            </a:r>
            <a:r>
              <a:rPr lang="en-US" dirty="0"/>
              <a:t> = cv2.imread('number_plate.jpg')</a:t>
            </a:r>
          </a:p>
          <a:p>
            <a:endParaRPr lang="en-US" dirty="0"/>
          </a:p>
          <a:p>
            <a:r>
              <a:rPr lang="en-US" dirty="0"/>
              <a:t>#convert to grayscale</a:t>
            </a:r>
          </a:p>
          <a:p>
            <a:r>
              <a:rPr lang="en-US" dirty="0" err="1"/>
              <a:t>img</a:t>
            </a:r>
            <a:r>
              <a:rPr lang="en-US" dirty="0"/>
              <a:t> = cv2.cvtColor(</a:t>
            </a:r>
            <a:r>
              <a:rPr lang="en-US" dirty="0" err="1"/>
              <a:t>img</a:t>
            </a:r>
            <a:r>
              <a:rPr lang="en-US" dirty="0"/>
              <a:t>, cv2.COLOR_BGR2GRAY)</a:t>
            </a:r>
          </a:p>
          <a:p>
            <a:endParaRPr lang="en-US" dirty="0"/>
          </a:p>
          <a:p>
            <a:r>
              <a:rPr lang="en-US" dirty="0"/>
              <a:t># apply </a:t>
            </a:r>
            <a:r>
              <a:rPr lang="en-US" dirty="0" err="1"/>
              <a:t>thresholding</a:t>
            </a:r>
            <a:r>
              <a:rPr lang="en-US" dirty="0"/>
              <a:t> </a:t>
            </a:r>
          </a:p>
          <a:p>
            <a:r>
              <a:rPr lang="en-US" dirty="0"/>
              <a:t># cv2.thresholding(&lt;image&gt;, threshold value, max value, threshold method)</a:t>
            </a:r>
          </a:p>
          <a:p>
            <a:r>
              <a:rPr lang="en-US" dirty="0"/>
              <a:t>ret1, thresh1 = cv2.threshold(</a:t>
            </a:r>
            <a:r>
              <a:rPr lang="en-US" dirty="0" err="1"/>
              <a:t>img</a:t>
            </a:r>
            <a:r>
              <a:rPr lang="en-US" dirty="0"/>
              <a:t>, 200, 255, cv2.THRESH_BINARY)</a:t>
            </a:r>
          </a:p>
          <a:p>
            <a:r>
              <a:rPr lang="en-US" dirty="0"/>
              <a:t>ret2, thresh2 = cv2.threshold(</a:t>
            </a:r>
            <a:r>
              <a:rPr lang="en-US" dirty="0" err="1"/>
              <a:t>img</a:t>
            </a:r>
            <a:r>
              <a:rPr lang="en-US" dirty="0"/>
              <a:t>, 200, 255, cv2.THRESH_BINARY_INV)</a:t>
            </a:r>
          </a:p>
          <a:p>
            <a:r>
              <a:rPr lang="en-US" dirty="0"/>
              <a:t>ret3, thresh3 = cv2.threshold(</a:t>
            </a:r>
            <a:r>
              <a:rPr lang="en-US" dirty="0" err="1"/>
              <a:t>img</a:t>
            </a:r>
            <a:r>
              <a:rPr lang="en-US" dirty="0"/>
              <a:t>, 200, 255, cv2.THRESH_TRUNC)</a:t>
            </a:r>
          </a:p>
          <a:p>
            <a:r>
              <a:rPr lang="en-US" dirty="0"/>
              <a:t>ret4, thresh4 = cv2.threshold(</a:t>
            </a:r>
            <a:r>
              <a:rPr lang="en-US" dirty="0" err="1"/>
              <a:t>img</a:t>
            </a:r>
            <a:r>
              <a:rPr lang="en-US" dirty="0"/>
              <a:t>, 200, 255, cv2.THRESH_TOZERO)</a:t>
            </a:r>
          </a:p>
          <a:p>
            <a:r>
              <a:rPr lang="en-US" dirty="0"/>
              <a:t>ret5, thresh5 = cv2.threshold(</a:t>
            </a:r>
            <a:r>
              <a:rPr lang="en-US" dirty="0" err="1"/>
              <a:t>img</a:t>
            </a:r>
            <a:r>
              <a:rPr lang="en-US" dirty="0"/>
              <a:t>, 200, 255, cv2.THRESH_TOZERO_INV)</a:t>
            </a:r>
          </a:p>
          <a:p>
            <a:endParaRPr lang="en-US" dirty="0"/>
          </a:p>
          <a:p>
            <a:r>
              <a:rPr lang="en-US" dirty="0"/>
              <a:t>#show image</a:t>
            </a:r>
          </a:p>
          <a:p>
            <a:r>
              <a:rPr lang="en-US" dirty="0"/>
              <a:t>cv2.imshow("Original Image",</a:t>
            </a:r>
            <a:r>
              <a:rPr lang="en-US" dirty="0" err="1"/>
              <a:t>img</a:t>
            </a:r>
            <a:r>
              <a:rPr lang="en-US" dirty="0"/>
              <a:t>)</a:t>
            </a:r>
          </a:p>
          <a:p>
            <a:r>
              <a:rPr lang="en-US" dirty="0"/>
              <a:t>cv2.imshow("</a:t>
            </a:r>
            <a:r>
              <a:rPr lang="en-US" dirty="0" err="1"/>
              <a:t>Thresholded</a:t>
            </a:r>
            <a:r>
              <a:rPr lang="en-US" dirty="0"/>
              <a:t> Binary", thresh1)</a:t>
            </a:r>
          </a:p>
          <a:p>
            <a:r>
              <a:rPr lang="en-US" dirty="0"/>
              <a:t>cv2.imshow("</a:t>
            </a:r>
            <a:r>
              <a:rPr lang="en-US" dirty="0" err="1"/>
              <a:t>Thresholded</a:t>
            </a:r>
            <a:r>
              <a:rPr lang="en-US" dirty="0"/>
              <a:t> Binary </a:t>
            </a:r>
            <a:r>
              <a:rPr lang="en-US" dirty="0" err="1"/>
              <a:t>Inv</a:t>
            </a:r>
            <a:r>
              <a:rPr lang="en-US" dirty="0"/>
              <a:t>", thresh2)</a:t>
            </a:r>
          </a:p>
          <a:p>
            <a:r>
              <a:rPr lang="en-US" dirty="0"/>
              <a:t>cv2.imshow("</a:t>
            </a:r>
            <a:r>
              <a:rPr lang="en-US" dirty="0" err="1"/>
              <a:t>Thresholded</a:t>
            </a:r>
            <a:r>
              <a:rPr lang="en-US" dirty="0"/>
              <a:t> </a:t>
            </a:r>
            <a:r>
              <a:rPr lang="en-US" dirty="0" err="1"/>
              <a:t>Trunc</a:t>
            </a:r>
            <a:r>
              <a:rPr lang="en-US" dirty="0"/>
              <a:t>", thresh3)</a:t>
            </a:r>
          </a:p>
          <a:p>
            <a:r>
              <a:rPr lang="en-US" dirty="0"/>
              <a:t>cv2.imshow("</a:t>
            </a:r>
            <a:r>
              <a:rPr lang="en-US" dirty="0" err="1"/>
              <a:t>Thresholded</a:t>
            </a:r>
            <a:r>
              <a:rPr lang="en-US" dirty="0"/>
              <a:t> To Zero", thresh4)</a:t>
            </a:r>
          </a:p>
          <a:p>
            <a:r>
              <a:rPr lang="en-US" dirty="0"/>
              <a:t>cv2.imshow("</a:t>
            </a:r>
            <a:r>
              <a:rPr lang="en-US" dirty="0" err="1"/>
              <a:t>Thresholded</a:t>
            </a:r>
            <a:r>
              <a:rPr lang="en-US" dirty="0"/>
              <a:t> To Zero </a:t>
            </a:r>
            <a:r>
              <a:rPr lang="en-US" dirty="0" err="1"/>
              <a:t>Inv</a:t>
            </a:r>
            <a:r>
              <a:rPr lang="en-US" dirty="0"/>
              <a:t>", thresh5)</a:t>
            </a:r>
          </a:p>
          <a:p>
            <a:endParaRPr lang="en-US" dirty="0"/>
          </a:p>
          <a:p>
            <a:r>
              <a:rPr lang="en-US" dirty="0"/>
              <a:t>cv2.waitKey(0)</a:t>
            </a:r>
          </a:p>
          <a:p>
            <a:r>
              <a:rPr lang="en-US" dirty="0"/>
              <a:t>cv2.destroyAllWindows()</a:t>
            </a:r>
          </a:p>
        </p:txBody>
      </p:sp>
      <p:sp>
        <p:nvSpPr>
          <p:cNvPr id="4" name="Slide Number Placeholder 3"/>
          <p:cNvSpPr>
            <a:spLocks noGrp="1"/>
          </p:cNvSpPr>
          <p:nvPr>
            <p:ph type="sldNum" sz="quarter" idx="10"/>
          </p:nvPr>
        </p:nvSpPr>
        <p:spPr/>
        <p:txBody>
          <a:bodyPr/>
          <a:lstStyle/>
          <a:p>
            <a:fld id="{415304B9-FD89-47CF-A875-D56650EC33FC}" type="slidenum">
              <a:rPr lang="en-US" smtClean="0"/>
              <a:t>79</a:t>
            </a:fld>
            <a:endParaRPr lang="en-US"/>
          </a:p>
        </p:txBody>
      </p:sp>
    </p:spTree>
    <p:extLst>
      <p:ext uri="{BB962C8B-B14F-4D97-AF65-F5344CB8AC3E}">
        <p14:creationId xmlns:p14="http://schemas.microsoft.com/office/powerpoint/2010/main" val="2691657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cv2</a:t>
            </a:r>
          </a:p>
          <a:p>
            <a:r>
              <a:rPr lang="en-US" dirty="0"/>
              <a:t>import </a:t>
            </a:r>
            <a:r>
              <a:rPr lang="en-US" dirty="0" err="1"/>
              <a:t>numpy</a:t>
            </a:r>
            <a:r>
              <a:rPr lang="en-US" dirty="0"/>
              <a:t> as np</a:t>
            </a:r>
          </a:p>
          <a:p>
            <a:endParaRPr lang="en-US" dirty="0"/>
          </a:p>
          <a:p>
            <a:r>
              <a:rPr lang="en-US" dirty="0" err="1"/>
              <a:t>img</a:t>
            </a:r>
            <a:r>
              <a:rPr lang="en-US" dirty="0"/>
              <a:t> = </a:t>
            </a:r>
            <a:r>
              <a:rPr lang="en-US" dirty="0" err="1"/>
              <a:t>cv.imread</a:t>
            </a:r>
            <a:r>
              <a:rPr lang="en-US" dirty="0"/>
              <a:t>('number_plate_noise.jpg')</a:t>
            </a:r>
          </a:p>
          <a:p>
            <a:endParaRPr lang="en-US" dirty="0"/>
          </a:p>
          <a:p>
            <a:r>
              <a:rPr lang="en-US" dirty="0"/>
              <a:t>gray = cv2.cvtColor(</a:t>
            </a:r>
            <a:r>
              <a:rPr lang="en-US" dirty="0" err="1"/>
              <a:t>img</a:t>
            </a:r>
            <a:r>
              <a:rPr lang="en-US" dirty="0"/>
              <a:t>, cv2.COLOR_BGR2GRAY)</a:t>
            </a:r>
          </a:p>
          <a:p>
            <a:endParaRPr lang="en-US" dirty="0"/>
          </a:p>
          <a:p>
            <a:r>
              <a:rPr lang="en-US" dirty="0"/>
              <a:t># global </a:t>
            </a:r>
            <a:r>
              <a:rPr lang="en-US" dirty="0" err="1"/>
              <a:t>thresholding</a:t>
            </a:r>
            <a:endParaRPr lang="en-US" dirty="0"/>
          </a:p>
          <a:p>
            <a:r>
              <a:rPr lang="en-US" dirty="0"/>
              <a:t>ret1,th1 = </a:t>
            </a:r>
            <a:r>
              <a:rPr lang="en-US" dirty="0" err="1"/>
              <a:t>cv.threshold</a:t>
            </a:r>
            <a:r>
              <a:rPr lang="en-US" dirty="0"/>
              <a:t>(gray,127,255,cv.THRESH_BINARY)</a:t>
            </a:r>
          </a:p>
          <a:p>
            <a:endParaRPr lang="en-US" dirty="0"/>
          </a:p>
          <a:p>
            <a:r>
              <a:rPr lang="en-US" dirty="0"/>
              <a:t># Otsu's </a:t>
            </a:r>
            <a:r>
              <a:rPr lang="en-US" dirty="0" err="1"/>
              <a:t>thresholding</a:t>
            </a:r>
            <a:endParaRPr lang="en-US" dirty="0"/>
          </a:p>
          <a:p>
            <a:r>
              <a:rPr lang="en-US" dirty="0"/>
              <a:t>ret2,th2 = </a:t>
            </a:r>
            <a:r>
              <a:rPr lang="en-US" dirty="0" err="1"/>
              <a:t>cv.threshold</a:t>
            </a:r>
            <a:r>
              <a:rPr lang="en-US" dirty="0"/>
              <a:t>(gray,0,255,cv.THRESH_BINARY+cv.THRESH_OTSU)</a:t>
            </a:r>
          </a:p>
          <a:p>
            <a:endParaRPr lang="en-US" dirty="0"/>
          </a:p>
          <a:p>
            <a:r>
              <a:rPr lang="en-US" dirty="0"/>
              <a:t># Otsu's </a:t>
            </a:r>
            <a:r>
              <a:rPr lang="en-US" dirty="0" err="1"/>
              <a:t>thresholding</a:t>
            </a:r>
            <a:r>
              <a:rPr lang="en-US" dirty="0"/>
              <a:t> after Gaussian filtering</a:t>
            </a:r>
          </a:p>
          <a:p>
            <a:r>
              <a:rPr lang="en-US" dirty="0"/>
              <a:t>blur = </a:t>
            </a:r>
            <a:r>
              <a:rPr lang="en-US" dirty="0" err="1"/>
              <a:t>cv.GaussianBlur</a:t>
            </a:r>
            <a:r>
              <a:rPr lang="en-US" dirty="0"/>
              <a:t>(gray,(5,5),0)</a:t>
            </a:r>
          </a:p>
          <a:p>
            <a:r>
              <a:rPr lang="en-US" dirty="0"/>
              <a:t>ret3,th3 = </a:t>
            </a:r>
            <a:r>
              <a:rPr lang="en-US" dirty="0" err="1"/>
              <a:t>cv.threshold</a:t>
            </a:r>
            <a:r>
              <a:rPr lang="en-US" dirty="0"/>
              <a:t>(blur,0,255,cv.THRESH_BINARY+cv.THRESH_OTSU)</a:t>
            </a:r>
          </a:p>
          <a:p>
            <a:endParaRPr lang="en-US" dirty="0"/>
          </a:p>
          <a:p>
            <a:endParaRPr lang="en-US" dirty="0"/>
          </a:p>
          <a:p>
            <a:r>
              <a:rPr lang="en-US" dirty="0"/>
              <a:t>#show image</a:t>
            </a:r>
          </a:p>
          <a:p>
            <a:r>
              <a:rPr lang="en-US" dirty="0"/>
              <a:t>cv2.imshow("Original Image",</a:t>
            </a:r>
            <a:r>
              <a:rPr lang="en-US" dirty="0" err="1"/>
              <a:t>img</a:t>
            </a:r>
            <a:r>
              <a:rPr lang="en-US" dirty="0"/>
              <a:t>)</a:t>
            </a:r>
          </a:p>
          <a:p>
            <a:r>
              <a:rPr lang="en-US" dirty="0"/>
              <a:t>cv2.imshow("Global </a:t>
            </a:r>
            <a:r>
              <a:rPr lang="en-US" dirty="0" err="1"/>
              <a:t>Thresholding</a:t>
            </a:r>
            <a:r>
              <a:rPr lang="en-US" dirty="0"/>
              <a:t>", th1)</a:t>
            </a:r>
          </a:p>
          <a:p>
            <a:r>
              <a:rPr lang="en-US" dirty="0"/>
              <a:t>cv2.imshow("Otsu's </a:t>
            </a:r>
            <a:r>
              <a:rPr lang="en-US" dirty="0" err="1"/>
              <a:t>Thresholding</a:t>
            </a:r>
            <a:r>
              <a:rPr lang="en-US" dirty="0"/>
              <a:t>", th2)</a:t>
            </a:r>
          </a:p>
          <a:p>
            <a:r>
              <a:rPr lang="en-US" dirty="0"/>
              <a:t>cv2.imshow("Otsu's </a:t>
            </a:r>
            <a:r>
              <a:rPr lang="en-US" dirty="0" err="1"/>
              <a:t>Thresholding</a:t>
            </a:r>
            <a:r>
              <a:rPr lang="en-US" dirty="0"/>
              <a:t> after Gaussian Filter", th3)</a:t>
            </a:r>
          </a:p>
          <a:p>
            <a:endParaRPr lang="en-US" dirty="0"/>
          </a:p>
          <a:p>
            <a:r>
              <a:rPr lang="en-US" dirty="0"/>
              <a:t>cv2.waitKey(0)</a:t>
            </a:r>
          </a:p>
          <a:p>
            <a:r>
              <a:rPr lang="en-US" dirty="0"/>
              <a:t>cv2.destroyAllWindows()</a:t>
            </a:r>
          </a:p>
        </p:txBody>
      </p:sp>
      <p:sp>
        <p:nvSpPr>
          <p:cNvPr id="4" name="Slide Number Placeholder 3"/>
          <p:cNvSpPr>
            <a:spLocks noGrp="1"/>
          </p:cNvSpPr>
          <p:nvPr>
            <p:ph type="sldNum" sz="quarter" idx="10"/>
          </p:nvPr>
        </p:nvSpPr>
        <p:spPr/>
        <p:txBody>
          <a:bodyPr/>
          <a:lstStyle/>
          <a:p>
            <a:fld id="{415304B9-FD89-47CF-A875-D56650EC33FC}" type="slidenum">
              <a:rPr lang="en-US" smtClean="0"/>
              <a:t>81</a:t>
            </a:fld>
            <a:endParaRPr lang="en-US"/>
          </a:p>
        </p:txBody>
      </p:sp>
    </p:spTree>
    <p:extLst>
      <p:ext uri="{BB962C8B-B14F-4D97-AF65-F5344CB8AC3E}">
        <p14:creationId xmlns:p14="http://schemas.microsoft.com/office/powerpoint/2010/main" val="596546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a:t>
            </a:r>
            <a:r>
              <a:rPr lang="en-US" dirty="0" err="1"/>
              <a:t>numpy</a:t>
            </a:r>
            <a:r>
              <a:rPr lang="en-US" dirty="0"/>
              <a:t> as np</a:t>
            </a:r>
          </a:p>
          <a:p>
            <a:r>
              <a:rPr lang="en-US" dirty="0"/>
              <a:t>import cv2</a:t>
            </a:r>
          </a:p>
          <a:p>
            <a:endParaRPr lang="en-US" dirty="0"/>
          </a:p>
          <a:p>
            <a:r>
              <a:rPr lang="en-US" dirty="0"/>
              <a:t>#load image</a:t>
            </a:r>
          </a:p>
          <a:p>
            <a:r>
              <a:rPr lang="en-US" dirty="0" err="1"/>
              <a:t>img</a:t>
            </a:r>
            <a:r>
              <a:rPr lang="en-US" dirty="0"/>
              <a:t> = cv2.imread('blocks.jpg')</a:t>
            </a:r>
          </a:p>
          <a:p>
            <a:endParaRPr lang="en-US" dirty="0"/>
          </a:p>
          <a:p>
            <a:r>
              <a:rPr lang="en-US" dirty="0"/>
              <a:t>#convert to grayscale</a:t>
            </a:r>
          </a:p>
          <a:p>
            <a:r>
              <a:rPr lang="en-US" dirty="0"/>
              <a:t>gray = cv2.cvtColor(</a:t>
            </a:r>
            <a:r>
              <a:rPr lang="en-US" dirty="0" err="1"/>
              <a:t>img</a:t>
            </a:r>
            <a:r>
              <a:rPr lang="en-US" dirty="0"/>
              <a:t>, cv2.COLOR_BGR2GRAY)</a:t>
            </a:r>
          </a:p>
          <a:p>
            <a:endParaRPr lang="en-US" dirty="0"/>
          </a:p>
          <a:p>
            <a:r>
              <a:rPr lang="en-US" dirty="0"/>
              <a:t>#convert to binary image, inverse white background to black and vice versa</a:t>
            </a:r>
          </a:p>
          <a:p>
            <a:r>
              <a:rPr lang="en-US" dirty="0"/>
              <a:t>ret, thresh = cv2.threshold(gray, 225, 255, cv2.THRESH_BINARY_INV)</a:t>
            </a:r>
          </a:p>
          <a:p>
            <a:endParaRPr lang="en-US" dirty="0"/>
          </a:p>
          <a:p>
            <a:r>
              <a:rPr lang="en-US" dirty="0"/>
              <a:t>#apply find contour, cv2.findContour(&lt;image&gt;, mode, method)</a:t>
            </a:r>
          </a:p>
          <a:p>
            <a:r>
              <a:rPr lang="en-US" dirty="0"/>
              <a:t>_, contours, _ = cv2.findContours(</a:t>
            </a:r>
            <a:r>
              <a:rPr lang="en-US" dirty="0" err="1"/>
              <a:t>thresh.copy</a:t>
            </a:r>
            <a:r>
              <a:rPr lang="en-US" dirty="0"/>
              <a:t>(), cv2.RETR_EXTERNAL, </a:t>
            </a:r>
            <a:r>
              <a:rPr lang="en-US" dirty="0" err="1"/>
              <a:t>cv.CHAIN_APPROX_NONE</a:t>
            </a:r>
            <a:r>
              <a:rPr lang="en-US" dirty="0"/>
              <a:t>)</a:t>
            </a:r>
          </a:p>
          <a:p>
            <a:endParaRPr lang="en-US" dirty="0"/>
          </a:p>
          <a:p>
            <a:r>
              <a:rPr lang="en-US" dirty="0"/>
              <a:t>for item in contours:</a:t>
            </a:r>
          </a:p>
          <a:p>
            <a:r>
              <a:rPr lang="en-US" dirty="0"/>
              <a:t>    # draw red line on each contours using </a:t>
            </a:r>
          </a:p>
          <a:p>
            <a:r>
              <a:rPr lang="en-US" dirty="0"/>
              <a:t>    # cv2.drawContour(&lt;image&gt;, points, </a:t>
            </a:r>
            <a:r>
              <a:rPr lang="en-US" dirty="0" err="1"/>
              <a:t>contour_index</a:t>
            </a:r>
            <a:r>
              <a:rPr lang="en-US" dirty="0"/>
              <a:t>, color, thickness)</a:t>
            </a:r>
          </a:p>
          <a:p>
            <a:r>
              <a:rPr lang="en-US" dirty="0"/>
              <a:t>    # </a:t>
            </a:r>
            <a:r>
              <a:rPr lang="en-US" dirty="0" err="1"/>
              <a:t>contour_index</a:t>
            </a:r>
            <a:r>
              <a:rPr lang="en-US" dirty="0"/>
              <a:t> : Parameter indicating a contour to draw. </a:t>
            </a:r>
          </a:p>
          <a:p>
            <a:r>
              <a:rPr lang="en-US" dirty="0"/>
              <a:t>    # if it is negative, all the contours are drawn</a:t>
            </a:r>
          </a:p>
          <a:p>
            <a:r>
              <a:rPr lang="en-US" dirty="0"/>
              <a:t>    cv2.drawContours(</a:t>
            </a:r>
            <a:r>
              <a:rPr lang="en-US" dirty="0" err="1"/>
              <a:t>img</a:t>
            </a:r>
            <a:r>
              <a:rPr lang="en-US" dirty="0"/>
              <a:t>, item, -1, (0,0,255), 3)</a:t>
            </a:r>
          </a:p>
          <a:p>
            <a:endParaRPr lang="en-US" dirty="0"/>
          </a:p>
          <a:p>
            <a:r>
              <a:rPr lang="en-US" dirty="0"/>
              <a:t>cv2.imshow("Contours", </a:t>
            </a:r>
            <a:r>
              <a:rPr lang="en-US" dirty="0" err="1"/>
              <a:t>img</a:t>
            </a:r>
            <a:r>
              <a:rPr lang="en-US" dirty="0"/>
              <a:t>)</a:t>
            </a:r>
          </a:p>
          <a:p>
            <a:r>
              <a:rPr lang="en-US" dirty="0"/>
              <a:t>cv2.imshow("Thresh", thresh)</a:t>
            </a:r>
          </a:p>
          <a:p>
            <a:r>
              <a:rPr lang="en-US" dirty="0"/>
              <a:t>cv2.waitKey(0)</a:t>
            </a:r>
          </a:p>
          <a:p>
            <a:r>
              <a:rPr lang="en-US" dirty="0"/>
              <a:t>cv2.destroyAllWindows()</a:t>
            </a:r>
          </a:p>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83</a:t>
            </a:fld>
            <a:endParaRPr lang="en-US"/>
          </a:p>
        </p:txBody>
      </p:sp>
    </p:spTree>
    <p:extLst>
      <p:ext uri="{BB962C8B-B14F-4D97-AF65-F5344CB8AC3E}">
        <p14:creationId xmlns:p14="http://schemas.microsoft.com/office/powerpoint/2010/main" val="4236022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Mengambil</a:t>
            </a:r>
            <a:r>
              <a:rPr lang="en-US" dirty="0"/>
              <a:t> input</a:t>
            </a:r>
          </a:p>
          <a:p>
            <a:r>
              <a:rPr lang="en-US" dirty="0" err="1"/>
              <a:t>nama</a:t>
            </a:r>
            <a:r>
              <a:rPr lang="en-US" dirty="0"/>
              <a:t> = input("</a:t>
            </a:r>
            <a:r>
              <a:rPr lang="en-US" dirty="0" err="1"/>
              <a:t>Siapa</a:t>
            </a:r>
            <a:r>
              <a:rPr lang="en-US" dirty="0"/>
              <a:t> </a:t>
            </a:r>
            <a:r>
              <a:rPr lang="en-US" dirty="0" err="1"/>
              <a:t>nama</a:t>
            </a:r>
            <a:r>
              <a:rPr lang="en-US" dirty="0"/>
              <a:t> </a:t>
            </a:r>
            <a:r>
              <a:rPr lang="en-US" dirty="0" err="1"/>
              <a:t>kamu</a:t>
            </a:r>
            <a:r>
              <a:rPr lang="en-US" dirty="0"/>
              <a:t>: ")</a:t>
            </a:r>
          </a:p>
          <a:p>
            <a:r>
              <a:rPr lang="en-US" dirty="0" err="1"/>
              <a:t>umur</a:t>
            </a:r>
            <a:r>
              <a:rPr lang="en-US" dirty="0"/>
              <a:t> = input("</a:t>
            </a:r>
            <a:r>
              <a:rPr lang="en-US" dirty="0" err="1"/>
              <a:t>Berapa</a:t>
            </a:r>
            <a:r>
              <a:rPr lang="en-US" dirty="0"/>
              <a:t> </a:t>
            </a:r>
            <a:r>
              <a:rPr lang="en-US" dirty="0" err="1"/>
              <a:t>umur</a:t>
            </a:r>
            <a:r>
              <a:rPr lang="en-US" dirty="0"/>
              <a:t> </a:t>
            </a:r>
            <a:r>
              <a:rPr lang="en-US" dirty="0" err="1"/>
              <a:t>kamu</a:t>
            </a:r>
            <a:r>
              <a:rPr lang="en-US" dirty="0"/>
              <a:t>: ")</a:t>
            </a:r>
          </a:p>
          <a:p>
            <a:endParaRPr lang="en-US" dirty="0"/>
          </a:p>
          <a:p>
            <a:r>
              <a:rPr lang="en-US" dirty="0"/>
              <a:t># </a:t>
            </a:r>
            <a:r>
              <a:rPr lang="en-US" dirty="0" err="1"/>
              <a:t>Menampilkan</a:t>
            </a:r>
            <a:r>
              <a:rPr lang="en-US" dirty="0"/>
              <a:t> output</a:t>
            </a:r>
          </a:p>
          <a:p>
            <a:r>
              <a:rPr lang="en-US" dirty="0"/>
              <a:t>print ("Hello",</a:t>
            </a:r>
            <a:r>
              <a:rPr lang="en-US" dirty="0" err="1"/>
              <a:t>nama</a:t>
            </a:r>
            <a:r>
              <a:rPr lang="en-US" dirty="0"/>
              <a:t>,"</a:t>
            </a:r>
            <a:r>
              <a:rPr lang="en-US" dirty="0" err="1"/>
              <a:t>umur</a:t>
            </a:r>
            <a:r>
              <a:rPr lang="en-US" dirty="0"/>
              <a:t> </a:t>
            </a:r>
            <a:r>
              <a:rPr lang="en-US" dirty="0" err="1"/>
              <a:t>kamu</a:t>
            </a:r>
            <a:r>
              <a:rPr lang="en-US" dirty="0"/>
              <a:t> </a:t>
            </a:r>
            <a:r>
              <a:rPr lang="en-US" dirty="0" err="1"/>
              <a:t>adalah</a:t>
            </a:r>
            <a:r>
              <a:rPr lang="en-US" dirty="0"/>
              <a:t>",</a:t>
            </a:r>
            <a:r>
              <a:rPr lang="en-US" dirty="0" err="1"/>
              <a:t>umur</a:t>
            </a:r>
            <a:r>
              <a:rPr lang="en-US" dirty="0"/>
              <a:t>,"</a:t>
            </a:r>
            <a:r>
              <a:rPr lang="en-US" dirty="0" err="1"/>
              <a:t>tahun</a:t>
            </a:r>
            <a:r>
              <a:rPr lang="en-US" dirty="0"/>
              <a:t>")</a:t>
            </a:r>
          </a:p>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29</a:t>
            </a:fld>
            <a:endParaRPr lang="en-US"/>
          </a:p>
        </p:txBody>
      </p:sp>
    </p:spTree>
    <p:extLst>
      <p:ext uri="{BB962C8B-B14F-4D97-AF65-F5344CB8AC3E}">
        <p14:creationId xmlns:p14="http://schemas.microsoft.com/office/powerpoint/2010/main" val="158263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cv2</a:t>
            </a:r>
          </a:p>
          <a:p>
            <a:r>
              <a:rPr lang="en-US" dirty="0"/>
              <a:t>import </a:t>
            </a:r>
            <a:r>
              <a:rPr lang="en-US" dirty="0" err="1"/>
              <a:t>numpy</a:t>
            </a:r>
            <a:r>
              <a:rPr lang="en-US" dirty="0"/>
              <a:t> as np</a:t>
            </a:r>
          </a:p>
          <a:p>
            <a:endParaRPr lang="en-US" dirty="0"/>
          </a:p>
          <a:p>
            <a:r>
              <a:rPr lang="en-US" dirty="0"/>
              <a:t># Read image </a:t>
            </a:r>
          </a:p>
          <a:p>
            <a:r>
              <a:rPr lang="en-US" dirty="0" err="1"/>
              <a:t>img</a:t>
            </a:r>
            <a:r>
              <a:rPr lang="en-US" dirty="0"/>
              <a:t> = cv2.imread('road.jpg', cv2.IMREAD_COLOR)</a:t>
            </a:r>
          </a:p>
          <a:p>
            <a:endParaRPr lang="en-US" dirty="0"/>
          </a:p>
          <a:p>
            <a:r>
              <a:rPr lang="en-US" dirty="0"/>
              <a:t># Convert the image to gray-scale</a:t>
            </a:r>
          </a:p>
          <a:p>
            <a:r>
              <a:rPr lang="en-US" dirty="0"/>
              <a:t>gray = cv2.cvtColor(</a:t>
            </a:r>
            <a:r>
              <a:rPr lang="en-US" dirty="0" err="1"/>
              <a:t>img</a:t>
            </a:r>
            <a:r>
              <a:rPr lang="en-US" dirty="0"/>
              <a:t>, cv2.COLOR_BGR2GRAY)</a:t>
            </a:r>
          </a:p>
          <a:p>
            <a:endParaRPr lang="en-US" dirty="0"/>
          </a:p>
          <a:p>
            <a:r>
              <a:rPr lang="en-US" dirty="0"/>
              <a:t># Find the edges in the image using canny detector</a:t>
            </a:r>
          </a:p>
          <a:p>
            <a:r>
              <a:rPr lang="en-US" dirty="0"/>
              <a:t>edges = cv2.Canny(gray, 50, 200)</a:t>
            </a:r>
          </a:p>
          <a:p>
            <a:endParaRPr lang="en-US" dirty="0"/>
          </a:p>
          <a:p>
            <a:r>
              <a:rPr lang="en-US" dirty="0"/>
              <a:t># Detect points that form a line</a:t>
            </a:r>
          </a:p>
          <a:p>
            <a:r>
              <a:rPr lang="en-US" dirty="0"/>
              <a:t># cv2.HoughLinesP(&lt;image&gt;, rho, theta, threshold, </a:t>
            </a:r>
            <a:r>
              <a:rPr lang="en-US" dirty="0" err="1"/>
              <a:t>minLineLength</a:t>
            </a:r>
            <a:r>
              <a:rPr lang="en-US" dirty="0"/>
              <a:t>, </a:t>
            </a:r>
            <a:r>
              <a:rPr lang="en-US" dirty="0" err="1"/>
              <a:t>maxLineGap</a:t>
            </a:r>
            <a:r>
              <a:rPr lang="en-US" dirty="0"/>
              <a:t>)</a:t>
            </a:r>
          </a:p>
          <a:p>
            <a:r>
              <a:rPr lang="en-US" dirty="0"/>
              <a:t>lines = cv2.HoughLinesP(edges, 1, </a:t>
            </a:r>
            <a:r>
              <a:rPr lang="en-US" dirty="0" err="1"/>
              <a:t>np.pi</a:t>
            </a:r>
            <a:r>
              <a:rPr lang="en-US" dirty="0"/>
              <a:t>/180, 50, </a:t>
            </a:r>
            <a:r>
              <a:rPr lang="en-US" dirty="0" err="1"/>
              <a:t>minLineLength</a:t>
            </a:r>
            <a:r>
              <a:rPr lang="en-US" dirty="0"/>
              <a:t>=100, </a:t>
            </a:r>
            <a:r>
              <a:rPr lang="en-US" dirty="0" err="1"/>
              <a:t>maxLineGap</a:t>
            </a:r>
            <a:r>
              <a:rPr lang="en-US" dirty="0"/>
              <a:t>=20)</a:t>
            </a:r>
          </a:p>
          <a:p>
            <a:endParaRPr lang="en-US" dirty="0"/>
          </a:p>
          <a:p>
            <a:r>
              <a:rPr lang="en-US" dirty="0"/>
              <a:t># Draw lines on the image</a:t>
            </a:r>
          </a:p>
          <a:p>
            <a:r>
              <a:rPr lang="en-US" dirty="0"/>
              <a:t>for line in lines:</a:t>
            </a:r>
          </a:p>
          <a:p>
            <a:r>
              <a:rPr lang="en-US" dirty="0"/>
              <a:t>    x1, y1, x2, y2 = line[0]</a:t>
            </a:r>
          </a:p>
          <a:p>
            <a:r>
              <a:rPr lang="en-US" dirty="0"/>
              <a:t>    cv2.line(</a:t>
            </a:r>
            <a:r>
              <a:rPr lang="en-US" dirty="0" err="1"/>
              <a:t>img</a:t>
            </a:r>
            <a:r>
              <a:rPr lang="en-US" dirty="0"/>
              <a:t>, (x1, y1), (x2, y2), (255, 0, 0), 3)</a:t>
            </a:r>
          </a:p>
          <a:p>
            <a:endParaRPr lang="en-US" dirty="0"/>
          </a:p>
          <a:p>
            <a:r>
              <a:rPr lang="en-US" dirty="0"/>
              <a:t>cv2.imshow("Result Image", </a:t>
            </a:r>
            <a:r>
              <a:rPr lang="en-US" dirty="0" err="1"/>
              <a:t>img</a:t>
            </a:r>
            <a:r>
              <a:rPr lang="en-US" dirty="0"/>
              <a:t>)</a:t>
            </a:r>
          </a:p>
          <a:p>
            <a:r>
              <a:rPr lang="en-US" dirty="0"/>
              <a:t>cv2.waitKey(0)</a:t>
            </a:r>
          </a:p>
          <a:p>
            <a:r>
              <a:rPr lang="en-US" dirty="0"/>
              <a:t>cv2.destroyAllWindows()</a:t>
            </a:r>
          </a:p>
        </p:txBody>
      </p:sp>
      <p:sp>
        <p:nvSpPr>
          <p:cNvPr id="4" name="Slide Number Placeholder 3"/>
          <p:cNvSpPr>
            <a:spLocks noGrp="1"/>
          </p:cNvSpPr>
          <p:nvPr>
            <p:ph type="sldNum" sz="quarter" idx="10"/>
          </p:nvPr>
        </p:nvSpPr>
        <p:spPr/>
        <p:txBody>
          <a:bodyPr/>
          <a:lstStyle/>
          <a:p>
            <a:fld id="{415304B9-FD89-47CF-A875-D56650EC33FC}" type="slidenum">
              <a:rPr lang="en-US" smtClean="0"/>
              <a:t>88</a:t>
            </a:fld>
            <a:endParaRPr lang="en-US"/>
          </a:p>
        </p:txBody>
      </p:sp>
    </p:spTree>
    <p:extLst>
      <p:ext uri="{BB962C8B-B14F-4D97-AF65-F5344CB8AC3E}">
        <p14:creationId xmlns:p14="http://schemas.microsoft.com/office/powerpoint/2010/main" val="2880657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89</a:t>
            </a:fld>
            <a:endParaRPr lang="en-US"/>
          </a:p>
        </p:txBody>
      </p:sp>
    </p:spTree>
    <p:extLst>
      <p:ext uri="{BB962C8B-B14F-4D97-AF65-F5344CB8AC3E}">
        <p14:creationId xmlns:p14="http://schemas.microsoft.com/office/powerpoint/2010/main" val="4072546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 image as gray-scale</a:t>
            </a:r>
          </a:p>
          <a:p>
            <a:r>
              <a:rPr lang="en-US" dirty="0" err="1"/>
              <a:t>img</a:t>
            </a:r>
            <a:r>
              <a:rPr lang="en-US" dirty="0"/>
              <a:t> = cv2.imread('eye.jpg')</a:t>
            </a:r>
          </a:p>
          <a:p>
            <a:endParaRPr lang="en-US" dirty="0"/>
          </a:p>
          <a:p>
            <a:r>
              <a:rPr lang="en-US" dirty="0"/>
              <a:t># Convert to gray-scale</a:t>
            </a:r>
          </a:p>
          <a:p>
            <a:r>
              <a:rPr lang="en-US" dirty="0"/>
              <a:t>gray = cv2.cvtColor(</a:t>
            </a:r>
            <a:r>
              <a:rPr lang="en-US" dirty="0" err="1"/>
              <a:t>img</a:t>
            </a:r>
            <a:r>
              <a:rPr lang="en-US" dirty="0"/>
              <a:t>, cv2.COLOR_BGR2GRAY)</a:t>
            </a:r>
          </a:p>
          <a:p>
            <a:r>
              <a:rPr lang="en-US" dirty="0"/>
              <a:t># Blur the image to reduce noise</a:t>
            </a:r>
          </a:p>
          <a:p>
            <a:endParaRPr lang="en-US" dirty="0"/>
          </a:p>
          <a:p>
            <a:r>
              <a:rPr lang="en-US" dirty="0"/>
              <a:t># apply </a:t>
            </a:r>
            <a:r>
              <a:rPr lang="en-US" dirty="0" err="1"/>
              <a:t>gaussian</a:t>
            </a:r>
            <a:r>
              <a:rPr lang="en-US" dirty="0"/>
              <a:t> blur, using 5x5 Gaussian Filtering</a:t>
            </a:r>
          </a:p>
          <a:p>
            <a:r>
              <a:rPr lang="en-US" dirty="0"/>
              <a:t>blur = cv2.GaussianBlur(gray,(5,5), 0, 0)</a:t>
            </a:r>
          </a:p>
          <a:p>
            <a:endParaRPr lang="en-US" dirty="0"/>
          </a:p>
          <a:p>
            <a:r>
              <a:rPr lang="en-US" dirty="0"/>
              <a:t># Apply </a:t>
            </a:r>
            <a:r>
              <a:rPr lang="en-US" dirty="0" err="1"/>
              <a:t>hough</a:t>
            </a:r>
            <a:r>
              <a:rPr lang="en-US" dirty="0"/>
              <a:t> transform on the image</a:t>
            </a:r>
          </a:p>
          <a:p>
            <a:r>
              <a:rPr lang="en-US" dirty="0"/>
              <a:t># cv2HoughCircles(</a:t>
            </a:r>
          </a:p>
          <a:p>
            <a:r>
              <a:rPr lang="en-US" dirty="0"/>
              <a:t>#               &lt;image&gt;, </a:t>
            </a:r>
          </a:p>
          <a:p>
            <a:r>
              <a:rPr lang="en-US" dirty="0"/>
              <a:t>#               method, </a:t>
            </a:r>
          </a:p>
          <a:p>
            <a:r>
              <a:rPr lang="en-US" dirty="0"/>
              <a:t>#               </a:t>
            </a:r>
            <a:r>
              <a:rPr lang="en-US" dirty="0" err="1"/>
              <a:t>inverse_ratio</a:t>
            </a:r>
            <a:r>
              <a:rPr lang="en-US" dirty="0"/>
              <a:t>, </a:t>
            </a:r>
          </a:p>
          <a:p>
            <a:r>
              <a:rPr lang="en-US" dirty="0"/>
              <a:t>#               </a:t>
            </a:r>
            <a:r>
              <a:rPr lang="en-US" dirty="0" err="1"/>
              <a:t>min_dist_center</a:t>
            </a:r>
            <a:r>
              <a:rPr lang="en-US" dirty="0"/>
              <a:t>, </a:t>
            </a:r>
          </a:p>
          <a:p>
            <a:r>
              <a:rPr lang="en-US" dirty="0"/>
              <a:t>#               </a:t>
            </a:r>
            <a:r>
              <a:rPr lang="en-US" dirty="0" err="1"/>
              <a:t>max_val_canny</a:t>
            </a:r>
            <a:r>
              <a:rPr lang="en-US" dirty="0"/>
              <a:t>, </a:t>
            </a:r>
          </a:p>
          <a:p>
            <a:r>
              <a:rPr lang="en-US" dirty="0"/>
              <a:t>#               </a:t>
            </a:r>
            <a:r>
              <a:rPr lang="en-US" dirty="0" err="1"/>
              <a:t>accumulator_threshold</a:t>
            </a:r>
            <a:r>
              <a:rPr lang="en-US" dirty="0"/>
              <a:t>, </a:t>
            </a:r>
          </a:p>
          <a:p>
            <a:r>
              <a:rPr lang="en-US" dirty="0"/>
              <a:t>#               </a:t>
            </a:r>
            <a:r>
              <a:rPr lang="en-US" dirty="0" err="1"/>
              <a:t>minRadius</a:t>
            </a:r>
            <a:r>
              <a:rPr lang="en-US" dirty="0"/>
              <a:t>, </a:t>
            </a:r>
            <a:r>
              <a:rPr lang="en-US" dirty="0" err="1"/>
              <a:t>maxRadius</a:t>
            </a:r>
            <a:r>
              <a:rPr lang="en-US" dirty="0"/>
              <a:t>)</a:t>
            </a:r>
          </a:p>
          <a:p>
            <a:r>
              <a:rPr lang="en-US" dirty="0"/>
              <a:t>circles = cv2.HoughCircles(</a:t>
            </a:r>
            <a:r>
              <a:rPr lang="en-US" dirty="0" err="1"/>
              <a:t>img_blur</a:t>
            </a:r>
            <a:r>
              <a:rPr lang="en-US" dirty="0"/>
              <a:t>, cv2.HOUGH_GRADIENT, 1, \</a:t>
            </a:r>
          </a:p>
          <a:p>
            <a:r>
              <a:rPr lang="en-US" dirty="0"/>
              <a:t>                           </a:t>
            </a:r>
            <a:r>
              <a:rPr lang="en-US" dirty="0" err="1"/>
              <a:t>img.shape</a:t>
            </a:r>
            <a:r>
              <a:rPr lang="en-US" dirty="0"/>
              <a:t>[0]/64, param1=200, param2=15, </a:t>
            </a:r>
            <a:r>
              <a:rPr lang="en-US" dirty="0" err="1"/>
              <a:t>minRadius</a:t>
            </a:r>
            <a:r>
              <a:rPr lang="en-US" dirty="0"/>
              <a:t>=5, </a:t>
            </a:r>
            <a:r>
              <a:rPr lang="en-US" dirty="0" err="1"/>
              <a:t>maxRadius</a:t>
            </a:r>
            <a:r>
              <a:rPr lang="en-US" dirty="0"/>
              <a:t>=30)</a:t>
            </a:r>
          </a:p>
          <a:p>
            <a:endParaRPr lang="en-US" dirty="0"/>
          </a:p>
          <a:p>
            <a:r>
              <a:rPr lang="en-US" dirty="0"/>
              <a:t># Draw detected circles</a:t>
            </a:r>
          </a:p>
          <a:p>
            <a:r>
              <a:rPr lang="en-US" dirty="0"/>
              <a:t>if circles is not None:</a:t>
            </a:r>
          </a:p>
          <a:p>
            <a:r>
              <a:rPr lang="en-US" dirty="0"/>
              <a:t>    circles = np.uint16(</a:t>
            </a:r>
            <a:r>
              <a:rPr lang="en-US" dirty="0" err="1"/>
              <a:t>np.around</a:t>
            </a:r>
            <a:r>
              <a:rPr lang="en-US" dirty="0"/>
              <a:t>(circles))</a:t>
            </a:r>
          </a:p>
          <a:p>
            <a:r>
              <a:rPr lang="en-US" dirty="0"/>
              <a:t>    for </a:t>
            </a:r>
            <a:r>
              <a:rPr lang="en-US" dirty="0" err="1"/>
              <a:t>i</a:t>
            </a:r>
            <a:r>
              <a:rPr lang="en-US" dirty="0"/>
              <a:t> in circles[0, :]:</a:t>
            </a:r>
          </a:p>
          <a:p>
            <a:r>
              <a:rPr lang="en-US" dirty="0"/>
              <a:t>        # Draw circle</a:t>
            </a:r>
          </a:p>
          <a:p>
            <a:r>
              <a:rPr lang="en-US" dirty="0"/>
              <a:t>        cv2.circle(</a:t>
            </a:r>
            <a:r>
              <a:rPr lang="en-US" dirty="0" err="1"/>
              <a:t>img</a:t>
            </a:r>
            <a:r>
              <a:rPr lang="en-US" dirty="0"/>
              <a:t>, (</a:t>
            </a:r>
            <a:r>
              <a:rPr lang="en-US" dirty="0" err="1"/>
              <a:t>i</a:t>
            </a:r>
            <a:r>
              <a:rPr lang="en-US" dirty="0"/>
              <a:t>[0], </a:t>
            </a:r>
            <a:r>
              <a:rPr lang="en-US" dirty="0" err="1"/>
              <a:t>i</a:t>
            </a:r>
            <a:r>
              <a:rPr lang="en-US" dirty="0"/>
              <a:t>[1]), </a:t>
            </a:r>
            <a:r>
              <a:rPr lang="en-US" dirty="0" err="1"/>
              <a:t>i</a:t>
            </a:r>
            <a:r>
              <a:rPr lang="en-US" dirty="0"/>
              <a:t>[2], (0, 255, 0), 2)</a:t>
            </a:r>
          </a:p>
          <a:p>
            <a:endParaRPr lang="en-US" dirty="0"/>
          </a:p>
          <a:p>
            <a:r>
              <a:rPr lang="en-US" dirty="0"/>
              <a:t>        </a:t>
            </a:r>
          </a:p>
          <a:p>
            <a:r>
              <a:rPr lang="en-US" dirty="0"/>
              <a:t>cv2.imshow("output", </a:t>
            </a:r>
            <a:r>
              <a:rPr lang="en-US" dirty="0" err="1"/>
              <a:t>img</a:t>
            </a:r>
            <a:r>
              <a:rPr lang="en-US" dirty="0"/>
              <a:t>)</a:t>
            </a:r>
          </a:p>
          <a:p>
            <a:r>
              <a:rPr lang="en-US" dirty="0"/>
              <a:t>cv2.waitKey(0)</a:t>
            </a:r>
          </a:p>
          <a:p>
            <a:r>
              <a:rPr lang="en-US" dirty="0"/>
              <a:t>cv2.destroyAllWindows()</a:t>
            </a:r>
          </a:p>
        </p:txBody>
      </p:sp>
      <p:sp>
        <p:nvSpPr>
          <p:cNvPr id="4" name="Slide Number Placeholder 3"/>
          <p:cNvSpPr>
            <a:spLocks noGrp="1"/>
          </p:cNvSpPr>
          <p:nvPr>
            <p:ph type="sldNum" sz="quarter" idx="10"/>
          </p:nvPr>
        </p:nvSpPr>
        <p:spPr/>
        <p:txBody>
          <a:bodyPr/>
          <a:lstStyle/>
          <a:p>
            <a:fld id="{415304B9-FD89-47CF-A875-D56650EC33FC}" type="slidenum">
              <a:rPr lang="en-US" smtClean="0"/>
              <a:t>90</a:t>
            </a:fld>
            <a:endParaRPr lang="en-US"/>
          </a:p>
        </p:txBody>
      </p:sp>
    </p:spTree>
    <p:extLst>
      <p:ext uri="{BB962C8B-B14F-4D97-AF65-F5344CB8AC3E}">
        <p14:creationId xmlns:p14="http://schemas.microsoft.com/office/powerpoint/2010/main" val="372359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cv2</a:t>
            </a:r>
          </a:p>
          <a:p>
            <a:r>
              <a:rPr lang="en-US" dirty="0"/>
              <a:t>import </a:t>
            </a:r>
            <a:r>
              <a:rPr lang="en-US" dirty="0" err="1"/>
              <a:t>numpy</a:t>
            </a:r>
            <a:r>
              <a:rPr lang="en-US" dirty="0"/>
              <a:t> as np</a:t>
            </a:r>
          </a:p>
          <a:p>
            <a:endParaRPr lang="en-US" dirty="0"/>
          </a:p>
          <a:p>
            <a:r>
              <a:rPr lang="en-US" dirty="0"/>
              <a:t>#load image</a:t>
            </a:r>
          </a:p>
          <a:p>
            <a:r>
              <a:rPr lang="en-US" dirty="0" err="1"/>
              <a:t>img</a:t>
            </a:r>
            <a:r>
              <a:rPr lang="en-US" dirty="0"/>
              <a:t> = cv2.imread('blocks.jpg')</a:t>
            </a:r>
          </a:p>
          <a:p>
            <a:endParaRPr lang="en-US" dirty="0"/>
          </a:p>
          <a:p>
            <a:r>
              <a:rPr lang="en-US" dirty="0"/>
              <a:t>#convert to </a:t>
            </a:r>
            <a:r>
              <a:rPr lang="en-US" dirty="0" err="1"/>
              <a:t>hsv</a:t>
            </a:r>
            <a:endParaRPr lang="en-US" dirty="0"/>
          </a:p>
          <a:p>
            <a:r>
              <a:rPr lang="en-US" dirty="0" err="1"/>
              <a:t>hsv</a:t>
            </a:r>
            <a:r>
              <a:rPr lang="en-US" dirty="0"/>
              <a:t> = cv2.cvtColor(</a:t>
            </a:r>
            <a:r>
              <a:rPr lang="en-US" dirty="0" err="1"/>
              <a:t>img</a:t>
            </a:r>
            <a:r>
              <a:rPr lang="en-US" dirty="0"/>
              <a:t>, cv2.COLOR_BGR2HSV)</a:t>
            </a:r>
          </a:p>
          <a:p>
            <a:endParaRPr lang="en-US" dirty="0"/>
          </a:p>
          <a:p>
            <a:r>
              <a:rPr lang="en-US" dirty="0"/>
              <a:t># define range of blue color in HSV</a:t>
            </a:r>
          </a:p>
          <a:p>
            <a:r>
              <a:rPr lang="en-US" dirty="0" err="1"/>
              <a:t>lower_blue</a:t>
            </a:r>
            <a:r>
              <a:rPr lang="en-US" dirty="0"/>
              <a:t> = </a:t>
            </a:r>
            <a:r>
              <a:rPr lang="en-US" dirty="0" err="1"/>
              <a:t>np.array</a:t>
            </a:r>
            <a:r>
              <a:rPr lang="en-US" dirty="0"/>
              <a:t>([110,50,50])</a:t>
            </a:r>
          </a:p>
          <a:p>
            <a:r>
              <a:rPr lang="en-US" dirty="0" err="1"/>
              <a:t>upper_blue</a:t>
            </a:r>
            <a:r>
              <a:rPr lang="en-US" dirty="0"/>
              <a:t> = </a:t>
            </a:r>
            <a:r>
              <a:rPr lang="en-US" dirty="0" err="1"/>
              <a:t>np.array</a:t>
            </a:r>
            <a:r>
              <a:rPr lang="en-US" dirty="0"/>
              <a:t>([130,255,255])</a:t>
            </a:r>
          </a:p>
          <a:p>
            <a:endParaRPr lang="en-US" dirty="0"/>
          </a:p>
          <a:p>
            <a:r>
              <a:rPr lang="en-US" dirty="0"/>
              <a:t># define range of red color in HSV</a:t>
            </a:r>
          </a:p>
          <a:p>
            <a:r>
              <a:rPr lang="en-US" dirty="0" err="1"/>
              <a:t>lower_red</a:t>
            </a:r>
            <a:r>
              <a:rPr lang="en-US" dirty="0"/>
              <a:t> = </a:t>
            </a:r>
            <a:r>
              <a:rPr lang="en-US" dirty="0" err="1"/>
              <a:t>np.array</a:t>
            </a:r>
            <a:r>
              <a:rPr lang="en-US" dirty="0"/>
              <a:t>([0, 155, 128])</a:t>
            </a:r>
          </a:p>
          <a:p>
            <a:r>
              <a:rPr lang="en-US" dirty="0" err="1"/>
              <a:t>upper_red</a:t>
            </a:r>
            <a:r>
              <a:rPr lang="en-US" dirty="0"/>
              <a:t> = </a:t>
            </a:r>
            <a:r>
              <a:rPr lang="en-US" dirty="0" err="1"/>
              <a:t>np.array</a:t>
            </a:r>
            <a:r>
              <a:rPr lang="en-US" dirty="0"/>
              <a:t>([0, 255, 255])</a:t>
            </a:r>
          </a:p>
          <a:p>
            <a:endParaRPr lang="en-US" dirty="0"/>
          </a:p>
          <a:p>
            <a:r>
              <a:rPr lang="en-US" dirty="0"/>
              <a:t># define range of green color in HSV</a:t>
            </a:r>
          </a:p>
          <a:p>
            <a:r>
              <a:rPr lang="en-US" dirty="0" err="1"/>
              <a:t>lower_green</a:t>
            </a:r>
            <a:r>
              <a:rPr lang="en-US" dirty="0"/>
              <a:t> = </a:t>
            </a:r>
            <a:r>
              <a:rPr lang="en-US" dirty="0" err="1"/>
              <a:t>np.array</a:t>
            </a:r>
            <a:r>
              <a:rPr lang="en-US" dirty="0"/>
              <a:t>([60, 100, 128])</a:t>
            </a:r>
          </a:p>
          <a:p>
            <a:r>
              <a:rPr lang="en-US" dirty="0" err="1"/>
              <a:t>upper_green</a:t>
            </a:r>
            <a:r>
              <a:rPr lang="en-US" dirty="0"/>
              <a:t> = </a:t>
            </a:r>
            <a:r>
              <a:rPr lang="en-US" dirty="0" err="1"/>
              <a:t>np.array</a:t>
            </a:r>
            <a:r>
              <a:rPr lang="en-US" dirty="0"/>
              <a:t>([60, 255,  255])</a:t>
            </a:r>
          </a:p>
          <a:p>
            <a:endParaRPr lang="en-US" dirty="0"/>
          </a:p>
          <a:p>
            <a:r>
              <a:rPr lang="en-US" dirty="0"/>
              <a:t># Threshold the HSV image to get only blue colors</a:t>
            </a:r>
          </a:p>
          <a:p>
            <a:r>
              <a:rPr lang="en-US" dirty="0" err="1"/>
              <a:t>mask_blue</a:t>
            </a:r>
            <a:r>
              <a:rPr lang="en-US" dirty="0"/>
              <a:t> = cv2.inRange(</a:t>
            </a:r>
            <a:r>
              <a:rPr lang="en-US" dirty="0" err="1"/>
              <a:t>hsv.copy</a:t>
            </a:r>
            <a:r>
              <a:rPr lang="en-US" dirty="0"/>
              <a:t>(), </a:t>
            </a:r>
            <a:r>
              <a:rPr lang="en-US" dirty="0" err="1"/>
              <a:t>lower_blue</a:t>
            </a:r>
            <a:r>
              <a:rPr lang="en-US" dirty="0"/>
              <a:t>, </a:t>
            </a:r>
            <a:r>
              <a:rPr lang="en-US" dirty="0" err="1"/>
              <a:t>upper_blue</a:t>
            </a:r>
            <a:r>
              <a:rPr lang="en-US" dirty="0"/>
              <a:t>)</a:t>
            </a:r>
          </a:p>
          <a:p>
            <a:r>
              <a:rPr lang="en-US" dirty="0" err="1"/>
              <a:t>mask_red</a:t>
            </a:r>
            <a:r>
              <a:rPr lang="en-US" dirty="0"/>
              <a:t> = cv2.inRange(</a:t>
            </a:r>
            <a:r>
              <a:rPr lang="en-US" dirty="0" err="1"/>
              <a:t>hsv.copy</a:t>
            </a:r>
            <a:r>
              <a:rPr lang="en-US" dirty="0"/>
              <a:t>(), </a:t>
            </a:r>
            <a:r>
              <a:rPr lang="en-US" dirty="0" err="1"/>
              <a:t>lower_red</a:t>
            </a:r>
            <a:r>
              <a:rPr lang="en-US" dirty="0"/>
              <a:t>, </a:t>
            </a:r>
            <a:r>
              <a:rPr lang="en-US" dirty="0" err="1"/>
              <a:t>upper_red</a:t>
            </a:r>
            <a:r>
              <a:rPr lang="en-US" dirty="0"/>
              <a:t>)</a:t>
            </a:r>
          </a:p>
          <a:p>
            <a:r>
              <a:rPr lang="en-US" dirty="0" err="1"/>
              <a:t>mask_green</a:t>
            </a:r>
            <a:r>
              <a:rPr lang="en-US" dirty="0"/>
              <a:t> = cv2.inRange(</a:t>
            </a:r>
            <a:r>
              <a:rPr lang="en-US" dirty="0" err="1"/>
              <a:t>hsv.copy</a:t>
            </a:r>
            <a:r>
              <a:rPr lang="en-US" dirty="0"/>
              <a:t>(), </a:t>
            </a:r>
            <a:r>
              <a:rPr lang="en-US" dirty="0" err="1"/>
              <a:t>lower_green</a:t>
            </a:r>
            <a:r>
              <a:rPr lang="en-US" dirty="0"/>
              <a:t>, </a:t>
            </a:r>
            <a:r>
              <a:rPr lang="en-US" dirty="0" err="1"/>
              <a:t>upper_green</a:t>
            </a:r>
            <a:r>
              <a:rPr lang="en-US" dirty="0"/>
              <a:t>)</a:t>
            </a:r>
          </a:p>
          <a:p>
            <a:endParaRPr lang="en-US" dirty="0"/>
          </a:p>
          <a:p>
            <a:r>
              <a:rPr lang="en-US" dirty="0"/>
              <a:t>mask = </a:t>
            </a:r>
            <a:r>
              <a:rPr lang="en-US" dirty="0" err="1"/>
              <a:t>mask_blue</a:t>
            </a:r>
            <a:r>
              <a:rPr lang="en-US" dirty="0"/>
              <a:t> + </a:t>
            </a:r>
            <a:r>
              <a:rPr lang="en-US" dirty="0" err="1"/>
              <a:t>mask_red</a:t>
            </a:r>
            <a:r>
              <a:rPr lang="en-US" dirty="0"/>
              <a:t> + </a:t>
            </a:r>
            <a:r>
              <a:rPr lang="en-US" dirty="0" err="1"/>
              <a:t>mask_green</a:t>
            </a:r>
            <a:endParaRPr lang="en-US" dirty="0"/>
          </a:p>
          <a:p>
            <a:r>
              <a:rPr lang="en-US" dirty="0"/>
              <a:t># Bitwise-AND mask and original image</a:t>
            </a:r>
          </a:p>
          <a:p>
            <a:r>
              <a:rPr lang="en-US" dirty="0"/>
              <a:t>res = cv2.bitwise_and(</a:t>
            </a:r>
            <a:r>
              <a:rPr lang="en-US" dirty="0" err="1"/>
              <a:t>img</a:t>
            </a:r>
            <a:r>
              <a:rPr lang="en-US" dirty="0"/>
              <a:t>, </a:t>
            </a:r>
            <a:r>
              <a:rPr lang="en-US" dirty="0" err="1"/>
              <a:t>img</a:t>
            </a:r>
            <a:r>
              <a:rPr lang="en-US" dirty="0"/>
              <a:t>, mask= mask)</a:t>
            </a:r>
          </a:p>
          <a:p>
            <a:endParaRPr lang="en-US" dirty="0"/>
          </a:p>
          <a:p>
            <a:r>
              <a:rPr lang="en-US" dirty="0"/>
              <a:t>cv2.imshow('frame',</a:t>
            </a:r>
            <a:r>
              <a:rPr lang="en-US" dirty="0" err="1"/>
              <a:t>img</a:t>
            </a:r>
            <a:r>
              <a:rPr lang="en-US" dirty="0"/>
              <a:t>)</a:t>
            </a:r>
          </a:p>
          <a:p>
            <a:r>
              <a:rPr lang="en-US" dirty="0"/>
              <a:t>cv2.imshow('</a:t>
            </a:r>
            <a:r>
              <a:rPr lang="en-US" dirty="0" err="1"/>
              <a:t>res',res</a:t>
            </a:r>
            <a:r>
              <a:rPr lang="en-US" dirty="0"/>
              <a:t>)</a:t>
            </a:r>
          </a:p>
          <a:p>
            <a:endParaRPr lang="en-US" dirty="0"/>
          </a:p>
          <a:p>
            <a:r>
              <a:rPr lang="en-US" dirty="0"/>
              <a:t>cv2.waitKey(0)</a:t>
            </a:r>
          </a:p>
          <a:p>
            <a:r>
              <a:rPr lang="en-US" dirty="0"/>
              <a:t>cv2.destroyAllWindows()</a:t>
            </a:r>
          </a:p>
        </p:txBody>
      </p:sp>
      <p:sp>
        <p:nvSpPr>
          <p:cNvPr id="4" name="Slide Number Placeholder 3"/>
          <p:cNvSpPr>
            <a:spLocks noGrp="1"/>
          </p:cNvSpPr>
          <p:nvPr>
            <p:ph type="sldNum" sz="quarter" idx="10"/>
          </p:nvPr>
        </p:nvSpPr>
        <p:spPr/>
        <p:txBody>
          <a:bodyPr/>
          <a:lstStyle/>
          <a:p>
            <a:fld id="{415304B9-FD89-47CF-A875-D56650EC33FC}" type="slidenum">
              <a:rPr lang="en-US" smtClean="0"/>
              <a:t>92</a:t>
            </a:fld>
            <a:endParaRPr lang="en-US"/>
          </a:p>
        </p:txBody>
      </p:sp>
    </p:spTree>
    <p:extLst>
      <p:ext uri="{BB962C8B-B14F-4D97-AF65-F5344CB8AC3E}">
        <p14:creationId xmlns:p14="http://schemas.microsoft.com/office/powerpoint/2010/main" val="31326599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a:t>
            </a:r>
            <a:r>
              <a:rPr lang="en-US" dirty="0" err="1"/>
              <a:t>numpy</a:t>
            </a:r>
            <a:r>
              <a:rPr lang="en-US" dirty="0"/>
              <a:t> as np</a:t>
            </a:r>
          </a:p>
          <a:p>
            <a:r>
              <a:rPr lang="en-US" dirty="0"/>
              <a:t>import cv2</a:t>
            </a:r>
          </a:p>
          <a:p>
            <a:endParaRPr lang="en-US" dirty="0"/>
          </a:p>
          <a:p>
            <a:r>
              <a:rPr lang="en-US" dirty="0" err="1"/>
              <a:t>face_cascade</a:t>
            </a:r>
            <a:r>
              <a:rPr lang="en-US" dirty="0"/>
              <a:t> = cv2.CascadeClassifier \</a:t>
            </a:r>
          </a:p>
          <a:p>
            <a:r>
              <a:rPr lang="en-US" dirty="0"/>
              <a:t>        ('</a:t>
            </a:r>
            <a:r>
              <a:rPr lang="en-US" dirty="0" err="1"/>
              <a:t>haarcascades</a:t>
            </a:r>
            <a:r>
              <a:rPr lang="en-US" dirty="0"/>
              <a:t>/haarcascade_frontalface_default.xml')</a:t>
            </a:r>
          </a:p>
          <a:p>
            <a:endParaRPr lang="en-US" dirty="0"/>
          </a:p>
          <a:p>
            <a:r>
              <a:rPr lang="en-US" dirty="0" err="1"/>
              <a:t>img</a:t>
            </a:r>
            <a:r>
              <a:rPr lang="en-US" dirty="0"/>
              <a:t> = cv2.imread("lena.jpg")</a:t>
            </a:r>
          </a:p>
          <a:p>
            <a:endParaRPr lang="en-US" dirty="0"/>
          </a:p>
          <a:p>
            <a:r>
              <a:rPr lang="en-US" dirty="0"/>
              <a:t>gray = cv2.cvtColor(</a:t>
            </a:r>
            <a:r>
              <a:rPr lang="en-US" dirty="0" err="1"/>
              <a:t>img</a:t>
            </a:r>
            <a:r>
              <a:rPr lang="en-US" dirty="0"/>
              <a:t>, cv2.COLOR_BGR2GRAY)</a:t>
            </a:r>
          </a:p>
          <a:p>
            <a:endParaRPr lang="en-US" dirty="0"/>
          </a:p>
          <a:p>
            <a:r>
              <a:rPr lang="en-US" dirty="0"/>
              <a:t>faces = </a:t>
            </a:r>
            <a:r>
              <a:rPr lang="en-US" dirty="0" err="1"/>
              <a:t>face_cascade.detectMultiScale</a:t>
            </a:r>
            <a:r>
              <a:rPr lang="en-US" dirty="0"/>
              <a:t>(gray, 1.3, 5)</a:t>
            </a:r>
          </a:p>
          <a:p>
            <a:r>
              <a:rPr lang="en-US" dirty="0"/>
              <a:t>for (</a:t>
            </a:r>
            <a:r>
              <a:rPr lang="en-US" dirty="0" err="1"/>
              <a:t>x,y,w,h</a:t>
            </a:r>
            <a:r>
              <a:rPr lang="en-US" dirty="0"/>
              <a:t>) in faces:</a:t>
            </a:r>
          </a:p>
          <a:p>
            <a:r>
              <a:rPr lang="en-US" dirty="0"/>
              <a:t>    </a:t>
            </a:r>
            <a:r>
              <a:rPr lang="en-US" dirty="0" err="1"/>
              <a:t>img</a:t>
            </a:r>
            <a:r>
              <a:rPr lang="en-US" dirty="0"/>
              <a:t> = cv2.rectangle(</a:t>
            </a:r>
            <a:r>
              <a:rPr lang="en-US" dirty="0" err="1"/>
              <a:t>img</a:t>
            </a:r>
            <a:r>
              <a:rPr lang="en-US" dirty="0"/>
              <a:t>,(</a:t>
            </a:r>
            <a:r>
              <a:rPr lang="en-US" dirty="0" err="1"/>
              <a:t>x,y</a:t>
            </a:r>
            <a:r>
              <a:rPr lang="en-US" dirty="0"/>
              <a:t>),(</a:t>
            </a:r>
            <a:r>
              <a:rPr lang="en-US" dirty="0" err="1"/>
              <a:t>x+w,y+h</a:t>
            </a:r>
            <a:r>
              <a:rPr lang="en-US" dirty="0"/>
              <a:t>),(255,0,0),2)</a:t>
            </a:r>
          </a:p>
          <a:p>
            <a:endParaRPr lang="en-US" dirty="0"/>
          </a:p>
          <a:p>
            <a:r>
              <a:rPr lang="en-US" dirty="0"/>
              <a:t>cv2.imshow('</a:t>
            </a:r>
            <a:r>
              <a:rPr lang="en-US" dirty="0" err="1"/>
              <a:t>img</a:t>
            </a:r>
            <a:r>
              <a:rPr lang="en-US" dirty="0"/>
              <a:t>',</a:t>
            </a:r>
            <a:r>
              <a:rPr lang="en-US" dirty="0" err="1"/>
              <a:t>img</a:t>
            </a:r>
            <a:r>
              <a:rPr lang="en-US" dirty="0"/>
              <a:t>)</a:t>
            </a:r>
          </a:p>
          <a:p>
            <a:endParaRPr lang="en-US" dirty="0"/>
          </a:p>
          <a:p>
            <a:r>
              <a:rPr lang="en-US" dirty="0"/>
              <a:t>cv2.waitKey(0)</a:t>
            </a:r>
          </a:p>
          <a:p>
            <a:r>
              <a:rPr lang="en-US" dirty="0"/>
              <a:t>cv2.destroyAllWindows()</a:t>
            </a:r>
          </a:p>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96</a:t>
            </a:fld>
            <a:endParaRPr lang="en-US"/>
          </a:p>
        </p:txBody>
      </p:sp>
    </p:spTree>
    <p:extLst>
      <p:ext uri="{BB962C8B-B14F-4D97-AF65-F5344CB8AC3E}">
        <p14:creationId xmlns:p14="http://schemas.microsoft.com/office/powerpoint/2010/main" val="2834242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a:t>
            </a:r>
            <a:r>
              <a:rPr lang="en-US" dirty="0" err="1"/>
              <a:t>numpy</a:t>
            </a:r>
            <a:r>
              <a:rPr lang="en-US" dirty="0"/>
              <a:t> as np</a:t>
            </a:r>
          </a:p>
          <a:p>
            <a:r>
              <a:rPr lang="en-US" dirty="0"/>
              <a:t>import cv2</a:t>
            </a:r>
          </a:p>
          <a:p>
            <a:endParaRPr lang="en-US" dirty="0"/>
          </a:p>
          <a:p>
            <a:r>
              <a:rPr lang="en-US" dirty="0" err="1"/>
              <a:t>face_cascade</a:t>
            </a:r>
            <a:r>
              <a:rPr lang="en-US" dirty="0"/>
              <a:t> = cv2.CascadeClassifier \</a:t>
            </a:r>
          </a:p>
          <a:p>
            <a:r>
              <a:rPr lang="en-US" dirty="0"/>
              <a:t>                ('</a:t>
            </a:r>
            <a:r>
              <a:rPr lang="en-US" dirty="0" err="1"/>
              <a:t>haarcascades</a:t>
            </a:r>
            <a:r>
              <a:rPr lang="en-US" dirty="0"/>
              <a:t>/haarcascade_frontalface_default.xml')</a:t>
            </a:r>
          </a:p>
          <a:p>
            <a:r>
              <a:rPr lang="en-US" dirty="0" err="1"/>
              <a:t>eye_cascade</a:t>
            </a:r>
            <a:r>
              <a:rPr lang="en-US" dirty="0"/>
              <a:t> = cv2.CascadeClassifier \</a:t>
            </a:r>
          </a:p>
          <a:p>
            <a:r>
              <a:rPr lang="en-US" dirty="0"/>
              <a:t>                ('</a:t>
            </a:r>
            <a:r>
              <a:rPr lang="en-US" dirty="0" err="1"/>
              <a:t>haarcascades</a:t>
            </a:r>
            <a:r>
              <a:rPr lang="en-US" dirty="0"/>
              <a:t>/haarcascade_eye.xml')</a:t>
            </a:r>
          </a:p>
          <a:p>
            <a:endParaRPr lang="en-US" dirty="0"/>
          </a:p>
          <a:p>
            <a:r>
              <a:rPr lang="en-US" dirty="0" err="1"/>
              <a:t>img</a:t>
            </a:r>
            <a:r>
              <a:rPr lang="en-US" dirty="0"/>
              <a:t> = cv2.imread("lena.jpg")</a:t>
            </a:r>
          </a:p>
          <a:p>
            <a:endParaRPr lang="en-US" dirty="0"/>
          </a:p>
          <a:p>
            <a:r>
              <a:rPr lang="en-US" dirty="0"/>
              <a:t>gray = cv2.cvtColor(</a:t>
            </a:r>
            <a:r>
              <a:rPr lang="en-US" dirty="0" err="1"/>
              <a:t>img</a:t>
            </a:r>
            <a:r>
              <a:rPr lang="en-US" dirty="0"/>
              <a:t>, cv2.COLOR_BGR2GRAY)</a:t>
            </a:r>
          </a:p>
          <a:p>
            <a:endParaRPr lang="en-US" dirty="0"/>
          </a:p>
          <a:p>
            <a:r>
              <a:rPr lang="en-US" dirty="0"/>
              <a:t>faces = </a:t>
            </a:r>
            <a:r>
              <a:rPr lang="en-US" dirty="0" err="1"/>
              <a:t>face_cascade.detectMultiScale</a:t>
            </a:r>
            <a:r>
              <a:rPr lang="en-US" dirty="0"/>
              <a:t>(gray, 1.3, 5)</a:t>
            </a:r>
          </a:p>
          <a:p>
            <a:r>
              <a:rPr lang="en-US" dirty="0"/>
              <a:t>for (</a:t>
            </a:r>
            <a:r>
              <a:rPr lang="en-US" dirty="0" err="1"/>
              <a:t>x,y,w,h</a:t>
            </a:r>
            <a:r>
              <a:rPr lang="en-US" dirty="0"/>
              <a:t>) in faces:</a:t>
            </a:r>
          </a:p>
          <a:p>
            <a:r>
              <a:rPr lang="en-US" dirty="0"/>
              <a:t>    </a:t>
            </a:r>
            <a:r>
              <a:rPr lang="en-US" dirty="0" err="1"/>
              <a:t>img</a:t>
            </a:r>
            <a:r>
              <a:rPr lang="en-US" dirty="0"/>
              <a:t> = cv2.rectangle(</a:t>
            </a:r>
            <a:r>
              <a:rPr lang="en-US" dirty="0" err="1"/>
              <a:t>img</a:t>
            </a:r>
            <a:r>
              <a:rPr lang="en-US" dirty="0"/>
              <a:t>,(</a:t>
            </a:r>
            <a:r>
              <a:rPr lang="en-US" dirty="0" err="1"/>
              <a:t>x,y</a:t>
            </a:r>
            <a:r>
              <a:rPr lang="en-US" dirty="0"/>
              <a:t>),(</a:t>
            </a:r>
            <a:r>
              <a:rPr lang="en-US" dirty="0" err="1"/>
              <a:t>x+w,y+h</a:t>
            </a:r>
            <a:r>
              <a:rPr lang="en-US" dirty="0"/>
              <a:t>),(255,0,0),2)</a:t>
            </a:r>
          </a:p>
          <a:p>
            <a:r>
              <a:rPr lang="en-US" dirty="0"/>
              <a:t>    </a:t>
            </a:r>
            <a:r>
              <a:rPr lang="en-US" dirty="0" err="1"/>
              <a:t>roi_gray</a:t>
            </a:r>
            <a:r>
              <a:rPr lang="en-US" dirty="0"/>
              <a:t> = gray[</a:t>
            </a:r>
            <a:r>
              <a:rPr lang="en-US" dirty="0" err="1"/>
              <a:t>y:y+h</a:t>
            </a:r>
            <a:r>
              <a:rPr lang="en-US" dirty="0"/>
              <a:t>, x:x+w]</a:t>
            </a:r>
          </a:p>
          <a:p>
            <a:r>
              <a:rPr lang="en-US" dirty="0"/>
              <a:t>    </a:t>
            </a:r>
            <a:r>
              <a:rPr lang="en-US" dirty="0" err="1"/>
              <a:t>roi_color</a:t>
            </a:r>
            <a:r>
              <a:rPr lang="en-US" dirty="0"/>
              <a:t> = </a:t>
            </a:r>
            <a:r>
              <a:rPr lang="en-US" dirty="0" err="1"/>
              <a:t>img</a:t>
            </a:r>
            <a:r>
              <a:rPr lang="en-US" dirty="0"/>
              <a:t>[</a:t>
            </a:r>
            <a:r>
              <a:rPr lang="en-US" dirty="0" err="1"/>
              <a:t>y:y+h</a:t>
            </a:r>
            <a:r>
              <a:rPr lang="en-US" dirty="0"/>
              <a:t>, x:x+w]</a:t>
            </a:r>
          </a:p>
          <a:p>
            <a:r>
              <a:rPr lang="en-US" dirty="0"/>
              <a:t>    eyes = </a:t>
            </a:r>
            <a:r>
              <a:rPr lang="en-US" dirty="0" err="1"/>
              <a:t>eye_cascade.detectMultiScale</a:t>
            </a:r>
            <a:r>
              <a:rPr lang="en-US" dirty="0"/>
              <a:t>(</a:t>
            </a:r>
            <a:r>
              <a:rPr lang="en-US" dirty="0" err="1"/>
              <a:t>roi_gray</a:t>
            </a:r>
            <a:r>
              <a:rPr lang="en-US" dirty="0"/>
              <a:t>)</a:t>
            </a:r>
          </a:p>
          <a:p>
            <a:r>
              <a:rPr lang="en-US" dirty="0"/>
              <a:t>    for (</a:t>
            </a:r>
            <a:r>
              <a:rPr lang="en-US" dirty="0" err="1"/>
              <a:t>ex,ey,ew,eh</a:t>
            </a:r>
            <a:r>
              <a:rPr lang="en-US" dirty="0"/>
              <a:t>) in eyes:</a:t>
            </a:r>
          </a:p>
          <a:p>
            <a:r>
              <a:rPr lang="en-US" dirty="0"/>
              <a:t>        cv2.rectangle(</a:t>
            </a:r>
            <a:r>
              <a:rPr lang="en-US" dirty="0" err="1"/>
              <a:t>roi_color</a:t>
            </a:r>
            <a:r>
              <a:rPr lang="en-US" dirty="0"/>
              <a:t>,(</a:t>
            </a:r>
            <a:r>
              <a:rPr lang="en-US" dirty="0" err="1"/>
              <a:t>ex,ey</a:t>
            </a:r>
            <a:r>
              <a:rPr lang="en-US" dirty="0"/>
              <a:t>),(</a:t>
            </a:r>
            <a:r>
              <a:rPr lang="en-US" dirty="0" err="1"/>
              <a:t>ex+ew,ey+eh</a:t>
            </a:r>
            <a:r>
              <a:rPr lang="en-US" dirty="0"/>
              <a:t>),(0,255,0),2)</a:t>
            </a:r>
          </a:p>
          <a:p>
            <a:endParaRPr lang="en-US" dirty="0"/>
          </a:p>
          <a:p>
            <a:r>
              <a:rPr lang="en-US" dirty="0"/>
              <a:t>cv2.imshow('</a:t>
            </a:r>
            <a:r>
              <a:rPr lang="en-US" dirty="0" err="1"/>
              <a:t>img</a:t>
            </a:r>
            <a:r>
              <a:rPr lang="en-US" dirty="0"/>
              <a:t>',</a:t>
            </a:r>
            <a:r>
              <a:rPr lang="en-US" dirty="0" err="1"/>
              <a:t>img</a:t>
            </a:r>
            <a:r>
              <a:rPr lang="en-US" dirty="0"/>
              <a:t>)</a:t>
            </a:r>
          </a:p>
          <a:p>
            <a:endParaRPr lang="en-US" dirty="0"/>
          </a:p>
          <a:p>
            <a:r>
              <a:rPr lang="en-US" dirty="0"/>
              <a:t>cv2.waitKey(0)</a:t>
            </a:r>
          </a:p>
          <a:p>
            <a:r>
              <a:rPr lang="en-US" dirty="0"/>
              <a:t>cv2.destroyAllWindows()</a:t>
            </a:r>
          </a:p>
        </p:txBody>
      </p:sp>
      <p:sp>
        <p:nvSpPr>
          <p:cNvPr id="4" name="Slide Number Placeholder 3"/>
          <p:cNvSpPr>
            <a:spLocks noGrp="1"/>
          </p:cNvSpPr>
          <p:nvPr>
            <p:ph type="sldNum" sz="quarter" idx="10"/>
          </p:nvPr>
        </p:nvSpPr>
        <p:spPr/>
        <p:txBody>
          <a:bodyPr/>
          <a:lstStyle/>
          <a:p>
            <a:fld id="{415304B9-FD89-47CF-A875-D56650EC33FC}" type="slidenum">
              <a:rPr lang="en-US" smtClean="0"/>
              <a:t>97</a:t>
            </a:fld>
            <a:endParaRPr lang="en-US"/>
          </a:p>
        </p:txBody>
      </p:sp>
    </p:spTree>
    <p:extLst>
      <p:ext uri="{BB962C8B-B14F-4D97-AF65-F5344CB8AC3E}">
        <p14:creationId xmlns:p14="http://schemas.microsoft.com/office/powerpoint/2010/main" val="3428986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a:t>
            </a:r>
            <a:r>
              <a:rPr lang="en-US" dirty="0" err="1"/>
              <a:t>numpy</a:t>
            </a:r>
            <a:r>
              <a:rPr lang="en-US" dirty="0"/>
              <a:t> as np</a:t>
            </a:r>
          </a:p>
          <a:p>
            <a:r>
              <a:rPr lang="en-US" dirty="0"/>
              <a:t>import cv2</a:t>
            </a:r>
          </a:p>
          <a:p>
            <a:r>
              <a:rPr lang="en-US" dirty="0"/>
              <a:t>from </a:t>
            </a:r>
            <a:r>
              <a:rPr lang="en-US" dirty="0" err="1"/>
              <a:t>picamera.array</a:t>
            </a:r>
            <a:r>
              <a:rPr lang="en-US" dirty="0"/>
              <a:t> import </a:t>
            </a:r>
            <a:r>
              <a:rPr lang="en-US" dirty="0" err="1"/>
              <a:t>PiRGBArray</a:t>
            </a:r>
            <a:endParaRPr lang="en-US" dirty="0"/>
          </a:p>
          <a:p>
            <a:r>
              <a:rPr lang="en-US" dirty="0"/>
              <a:t>from </a:t>
            </a:r>
            <a:r>
              <a:rPr lang="en-US" dirty="0" err="1"/>
              <a:t>picamera</a:t>
            </a:r>
            <a:r>
              <a:rPr lang="en-US" dirty="0"/>
              <a:t> import </a:t>
            </a:r>
            <a:r>
              <a:rPr lang="en-US" dirty="0" err="1"/>
              <a:t>PiCamera</a:t>
            </a:r>
            <a:endParaRPr lang="en-US" dirty="0"/>
          </a:p>
          <a:p>
            <a:r>
              <a:rPr lang="en-US" dirty="0"/>
              <a:t>import time</a:t>
            </a:r>
          </a:p>
          <a:p>
            <a:endParaRPr lang="en-US" dirty="0"/>
          </a:p>
          <a:p>
            <a:r>
              <a:rPr lang="en-US" dirty="0" err="1"/>
              <a:t>face_cascade</a:t>
            </a:r>
            <a:r>
              <a:rPr lang="en-US" dirty="0"/>
              <a:t> = cv2.CascadeClassifier \</a:t>
            </a:r>
          </a:p>
          <a:p>
            <a:r>
              <a:rPr lang="en-US" dirty="0"/>
              <a:t>            ('</a:t>
            </a:r>
            <a:r>
              <a:rPr lang="en-US" dirty="0" err="1"/>
              <a:t>haarcascades</a:t>
            </a:r>
            <a:r>
              <a:rPr lang="en-US" dirty="0"/>
              <a:t>/haarcascade_frontalface_default.xml')</a:t>
            </a:r>
          </a:p>
          <a:p>
            <a:endParaRPr lang="en-US" dirty="0"/>
          </a:p>
          <a:p>
            <a:r>
              <a:rPr lang="en-US" dirty="0"/>
              <a:t>camera = </a:t>
            </a:r>
            <a:r>
              <a:rPr lang="en-US" dirty="0" err="1"/>
              <a:t>PiCamera</a:t>
            </a:r>
            <a:r>
              <a:rPr lang="en-US" dirty="0"/>
              <a:t>()</a:t>
            </a:r>
          </a:p>
          <a:p>
            <a:r>
              <a:rPr lang="en-US" dirty="0" err="1"/>
              <a:t>camera.resolution</a:t>
            </a:r>
            <a:r>
              <a:rPr lang="en-US" dirty="0"/>
              <a:t> = (640, 480)</a:t>
            </a:r>
          </a:p>
          <a:p>
            <a:r>
              <a:rPr lang="en-US" dirty="0" err="1"/>
              <a:t>camera.framerate</a:t>
            </a:r>
            <a:r>
              <a:rPr lang="en-US" dirty="0"/>
              <a:t> = 32</a:t>
            </a:r>
          </a:p>
          <a:p>
            <a:r>
              <a:rPr lang="en-US" dirty="0" err="1"/>
              <a:t>rawCapture</a:t>
            </a:r>
            <a:r>
              <a:rPr lang="en-US" dirty="0"/>
              <a:t> = </a:t>
            </a:r>
            <a:r>
              <a:rPr lang="en-US" dirty="0" err="1"/>
              <a:t>PiRGBArray</a:t>
            </a:r>
            <a:r>
              <a:rPr lang="en-US" dirty="0"/>
              <a:t>(camera, size=(640, 480))</a:t>
            </a:r>
          </a:p>
          <a:p>
            <a:endParaRPr lang="en-US" dirty="0"/>
          </a:p>
          <a:p>
            <a:r>
              <a:rPr lang="en-US" dirty="0" err="1"/>
              <a:t>time.sleep</a:t>
            </a:r>
            <a:r>
              <a:rPr lang="en-US" dirty="0"/>
              <a:t>(0.1)</a:t>
            </a:r>
          </a:p>
          <a:p>
            <a:r>
              <a:rPr lang="en-US" dirty="0"/>
              <a:t>for frame in </a:t>
            </a:r>
            <a:r>
              <a:rPr lang="en-US" dirty="0" err="1"/>
              <a:t>camera.capture_continuous</a:t>
            </a:r>
            <a:r>
              <a:rPr lang="en-US" dirty="0"/>
              <a:t> \</a:t>
            </a:r>
          </a:p>
          <a:p>
            <a:r>
              <a:rPr lang="en-US" dirty="0"/>
              <a:t>        (</a:t>
            </a:r>
            <a:r>
              <a:rPr lang="en-US" dirty="0" err="1"/>
              <a:t>rawCapture</a:t>
            </a:r>
            <a:r>
              <a:rPr lang="en-US" dirty="0"/>
              <a:t>, format="</a:t>
            </a:r>
            <a:r>
              <a:rPr lang="en-US" dirty="0" err="1"/>
              <a:t>bgr</a:t>
            </a:r>
            <a:r>
              <a:rPr lang="en-US" dirty="0"/>
              <a:t>", </a:t>
            </a:r>
            <a:r>
              <a:rPr lang="en-US" dirty="0" err="1"/>
              <a:t>use_video_port</a:t>
            </a:r>
            <a:r>
              <a:rPr lang="en-US" dirty="0"/>
              <a:t>=True):</a:t>
            </a:r>
          </a:p>
          <a:p>
            <a:r>
              <a:rPr lang="en-US" dirty="0"/>
              <a:t>    </a:t>
            </a:r>
            <a:r>
              <a:rPr lang="en-US" dirty="0" err="1"/>
              <a:t>img</a:t>
            </a:r>
            <a:r>
              <a:rPr lang="en-US" dirty="0"/>
              <a:t> = </a:t>
            </a:r>
            <a:r>
              <a:rPr lang="en-US" dirty="0" err="1"/>
              <a:t>frame.array</a:t>
            </a:r>
            <a:endParaRPr lang="en-US" dirty="0"/>
          </a:p>
          <a:p>
            <a:r>
              <a:rPr lang="en-US" dirty="0"/>
              <a:t>    gray = cv2.cvtColor(</a:t>
            </a:r>
            <a:r>
              <a:rPr lang="en-US" dirty="0" err="1"/>
              <a:t>img</a:t>
            </a:r>
            <a:r>
              <a:rPr lang="en-US" dirty="0"/>
              <a:t>, cv2.COLOR_BGR2GRAY)</a:t>
            </a:r>
          </a:p>
          <a:p>
            <a:r>
              <a:rPr lang="en-US" dirty="0"/>
              <a:t>    faces = </a:t>
            </a:r>
            <a:r>
              <a:rPr lang="en-US" dirty="0" err="1"/>
              <a:t>face_cascade.detectMultiScale</a:t>
            </a:r>
            <a:r>
              <a:rPr lang="en-US" dirty="0"/>
              <a:t>(gray, 1.3, 5)</a:t>
            </a:r>
          </a:p>
          <a:p>
            <a:r>
              <a:rPr lang="en-US" dirty="0"/>
              <a:t>    for (</a:t>
            </a:r>
            <a:r>
              <a:rPr lang="en-US" dirty="0" err="1"/>
              <a:t>x,y,w,h</a:t>
            </a:r>
            <a:r>
              <a:rPr lang="en-US" dirty="0"/>
              <a:t>) in faces:</a:t>
            </a:r>
          </a:p>
          <a:p>
            <a:r>
              <a:rPr lang="en-US" dirty="0"/>
              <a:t>        cv2.rectangle(</a:t>
            </a:r>
            <a:r>
              <a:rPr lang="en-US" dirty="0" err="1"/>
              <a:t>img</a:t>
            </a:r>
            <a:r>
              <a:rPr lang="en-US" dirty="0"/>
              <a:t>,(</a:t>
            </a:r>
            <a:r>
              <a:rPr lang="en-US" dirty="0" err="1"/>
              <a:t>x,y</a:t>
            </a:r>
            <a:r>
              <a:rPr lang="en-US" dirty="0"/>
              <a:t>),(</a:t>
            </a:r>
            <a:r>
              <a:rPr lang="en-US" dirty="0" err="1"/>
              <a:t>x+w,y+h</a:t>
            </a:r>
            <a:r>
              <a:rPr lang="en-US" dirty="0"/>
              <a:t>),(255,0,0),2)</a:t>
            </a:r>
          </a:p>
          <a:p>
            <a:endParaRPr lang="en-US" dirty="0"/>
          </a:p>
          <a:p>
            <a:r>
              <a:rPr lang="en-US" dirty="0"/>
              <a:t>    cv2.imshow('</a:t>
            </a:r>
            <a:r>
              <a:rPr lang="en-US" dirty="0" err="1"/>
              <a:t>img</a:t>
            </a:r>
            <a:r>
              <a:rPr lang="en-US" dirty="0"/>
              <a:t>',</a:t>
            </a:r>
            <a:r>
              <a:rPr lang="en-US" dirty="0" err="1"/>
              <a:t>img</a:t>
            </a:r>
            <a:r>
              <a:rPr lang="en-US" dirty="0"/>
              <a:t>)</a:t>
            </a:r>
          </a:p>
          <a:p>
            <a:r>
              <a:rPr lang="en-US" dirty="0"/>
              <a:t>    key = cv2.waitKey(1) &amp; 0xFF</a:t>
            </a:r>
          </a:p>
          <a:p>
            <a:r>
              <a:rPr lang="en-US" dirty="0"/>
              <a:t>    </a:t>
            </a:r>
            <a:r>
              <a:rPr lang="en-US" dirty="0" err="1"/>
              <a:t>rawCapture.truncate</a:t>
            </a:r>
            <a:r>
              <a:rPr lang="en-US" dirty="0"/>
              <a:t>(0)</a:t>
            </a:r>
          </a:p>
          <a:p>
            <a:r>
              <a:rPr lang="en-US" dirty="0"/>
              <a:t> </a:t>
            </a:r>
          </a:p>
          <a:p>
            <a:r>
              <a:rPr lang="en-US" dirty="0"/>
              <a:t>    if key == </a:t>
            </a:r>
            <a:r>
              <a:rPr lang="en-US" dirty="0" err="1"/>
              <a:t>ord</a:t>
            </a:r>
            <a:r>
              <a:rPr lang="en-US" dirty="0"/>
              <a:t>("q"):</a:t>
            </a:r>
          </a:p>
          <a:p>
            <a:r>
              <a:rPr lang="en-US" dirty="0"/>
              <a:t>           break</a:t>
            </a:r>
          </a:p>
          <a:p>
            <a:endParaRPr lang="en-US" dirty="0"/>
          </a:p>
          <a:p>
            <a:r>
              <a:rPr lang="en-US" dirty="0"/>
              <a:t>cv2.destroyAllWindows()</a:t>
            </a:r>
          </a:p>
          <a:p>
            <a:r>
              <a:rPr lang="en-US" dirty="0" err="1"/>
              <a:t>camera.close</a:t>
            </a:r>
            <a:r>
              <a:rPr lang="en-US" dirty="0"/>
              <a:t>()</a:t>
            </a:r>
          </a:p>
        </p:txBody>
      </p:sp>
      <p:sp>
        <p:nvSpPr>
          <p:cNvPr id="4" name="Slide Number Placeholder 3"/>
          <p:cNvSpPr>
            <a:spLocks noGrp="1"/>
          </p:cNvSpPr>
          <p:nvPr>
            <p:ph type="sldNum" sz="quarter" idx="10"/>
          </p:nvPr>
        </p:nvSpPr>
        <p:spPr/>
        <p:txBody>
          <a:bodyPr/>
          <a:lstStyle/>
          <a:p>
            <a:fld id="{415304B9-FD89-47CF-A875-D56650EC33FC}" type="slidenum">
              <a:rPr lang="en-US" smtClean="0"/>
              <a:t>99</a:t>
            </a:fld>
            <a:endParaRPr lang="en-US"/>
          </a:p>
        </p:txBody>
      </p:sp>
    </p:spTree>
    <p:extLst>
      <p:ext uri="{BB962C8B-B14F-4D97-AF65-F5344CB8AC3E}">
        <p14:creationId xmlns:p14="http://schemas.microsoft.com/office/powerpoint/2010/main" val="13973116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dirty="0" err="1"/>
              <a:t>imutils.video.pivideostream</a:t>
            </a:r>
            <a:r>
              <a:rPr lang="en-US" dirty="0"/>
              <a:t> import </a:t>
            </a:r>
            <a:r>
              <a:rPr lang="en-US" dirty="0" err="1"/>
              <a:t>PiVideoStream</a:t>
            </a:r>
            <a:endParaRPr lang="en-US" dirty="0"/>
          </a:p>
          <a:p>
            <a:r>
              <a:rPr lang="en-US" dirty="0"/>
              <a:t>from </a:t>
            </a:r>
            <a:r>
              <a:rPr lang="en-US" dirty="0" err="1"/>
              <a:t>imutils.video</a:t>
            </a:r>
            <a:r>
              <a:rPr lang="en-US" dirty="0"/>
              <a:t> import FPS</a:t>
            </a:r>
          </a:p>
          <a:p>
            <a:endParaRPr lang="en-US" dirty="0"/>
          </a:p>
          <a:p>
            <a:r>
              <a:rPr lang="en-US" dirty="0"/>
              <a:t>from </a:t>
            </a:r>
            <a:r>
              <a:rPr lang="en-US" dirty="0" err="1"/>
              <a:t>picamera.array</a:t>
            </a:r>
            <a:r>
              <a:rPr lang="en-US" dirty="0"/>
              <a:t> import </a:t>
            </a:r>
            <a:r>
              <a:rPr lang="en-US" dirty="0" err="1"/>
              <a:t>PiRGBArray</a:t>
            </a:r>
            <a:endParaRPr lang="en-US" dirty="0"/>
          </a:p>
          <a:p>
            <a:r>
              <a:rPr lang="en-US" dirty="0"/>
              <a:t>from </a:t>
            </a:r>
            <a:r>
              <a:rPr lang="en-US" dirty="0" err="1"/>
              <a:t>picamera</a:t>
            </a:r>
            <a:r>
              <a:rPr lang="en-US" dirty="0"/>
              <a:t> import </a:t>
            </a:r>
            <a:r>
              <a:rPr lang="en-US" dirty="0" err="1"/>
              <a:t>PiCamera</a:t>
            </a:r>
            <a:endParaRPr lang="en-US" dirty="0"/>
          </a:p>
          <a:p>
            <a:r>
              <a:rPr lang="en-US" dirty="0"/>
              <a:t>import </a:t>
            </a:r>
            <a:r>
              <a:rPr lang="en-US" dirty="0" err="1"/>
              <a:t>imutils</a:t>
            </a:r>
            <a:endParaRPr lang="en-US" dirty="0"/>
          </a:p>
          <a:p>
            <a:r>
              <a:rPr lang="en-US" dirty="0"/>
              <a:t>import time</a:t>
            </a:r>
          </a:p>
          <a:p>
            <a:r>
              <a:rPr lang="en-US" dirty="0"/>
              <a:t>import cv2</a:t>
            </a:r>
          </a:p>
          <a:p>
            <a:endParaRPr lang="en-US" dirty="0"/>
          </a:p>
          <a:p>
            <a:r>
              <a:rPr lang="en-US" dirty="0"/>
              <a:t># initialize the camera and stream</a:t>
            </a:r>
          </a:p>
          <a:p>
            <a:r>
              <a:rPr lang="en-US" dirty="0"/>
              <a:t>camera = </a:t>
            </a:r>
            <a:r>
              <a:rPr lang="en-US" dirty="0" err="1"/>
              <a:t>PiCamera</a:t>
            </a:r>
            <a:r>
              <a:rPr lang="en-US" dirty="0"/>
              <a:t>()</a:t>
            </a:r>
          </a:p>
          <a:p>
            <a:r>
              <a:rPr lang="en-US" dirty="0" err="1"/>
              <a:t>camera.resolution</a:t>
            </a:r>
            <a:r>
              <a:rPr lang="en-US" dirty="0"/>
              <a:t> = (320, 240)</a:t>
            </a:r>
          </a:p>
          <a:p>
            <a:r>
              <a:rPr lang="en-US" dirty="0" err="1"/>
              <a:t>camera.framerate</a:t>
            </a:r>
            <a:r>
              <a:rPr lang="en-US" dirty="0"/>
              <a:t> = 32</a:t>
            </a:r>
          </a:p>
          <a:p>
            <a:r>
              <a:rPr lang="en-US" dirty="0" err="1"/>
              <a:t>rawCapture</a:t>
            </a:r>
            <a:r>
              <a:rPr lang="en-US" dirty="0"/>
              <a:t> = </a:t>
            </a:r>
            <a:r>
              <a:rPr lang="en-US" dirty="0" err="1"/>
              <a:t>PiRGBArray</a:t>
            </a:r>
            <a:r>
              <a:rPr lang="en-US" dirty="0"/>
              <a:t>(camera)</a:t>
            </a:r>
          </a:p>
          <a:p>
            <a:endParaRPr lang="en-US" dirty="0"/>
          </a:p>
          <a:p>
            <a:r>
              <a:rPr lang="en-US" dirty="0"/>
              <a:t>stream = </a:t>
            </a:r>
            <a:r>
              <a:rPr lang="en-US" dirty="0" err="1"/>
              <a:t>camera.capture_continuous</a:t>
            </a:r>
            <a:r>
              <a:rPr lang="en-US" dirty="0"/>
              <a:t>(</a:t>
            </a:r>
            <a:r>
              <a:rPr lang="en-US" dirty="0" err="1"/>
              <a:t>rawCapture</a:t>
            </a:r>
            <a:r>
              <a:rPr lang="en-US" dirty="0"/>
              <a:t>, format="</a:t>
            </a:r>
            <a:r>
              <a:rPr lang="en-US" dirty="0" err="1"/>
              <a:t>bgr</a:t>
            </a:r>
            <a:r>
              <a:rPr lang="en-US" dirty="0"/>
              <a:t>", </a:t>
            </a:r>
            <a:r>
              <a:rPr lang="en-US" dirty="0" err="1"/>
              <a:t>use_video_port</a:t>
            </a:r>
            <a:r>
              <a:rPr lang="en-US" dirty="0"/>
              <a:t>=True)</a:t>
            </a:r>
          </a:p>
          <a:p>
            <a:endParaRPr lang="en-US" dirty="0"/>
          </a:p>
          <a:p>
            <a:r>
              <a:rPr lang="en-US" dirty="0"/>
              <a:t># allow the camera to warmup and start the FPS counter</a:t>
            </a:r>
          </a:p>
          <a:p>
            <a:r>
              <a:rPr lang="en-US" dirty="0"/>
              <a:t>print("[INFO] sampling frames from `</a:t>
            </a:r>
            <a:r>
              <a:rPr lang="en-US" dirty="0" err="1"/>
              <a:t>picamera</a:t>
            </a:r>
            <a:r>
              <a:rPr lang="en-US" dirty="0"/>
              <a:t>` module...")</a:t>
            </a:r>
          </a:p>
          <a:p>
            <a:r>
              <a:rPr lang="en-US" dirty="0" err="1"/>
              <a:t>time.sleep</a:t>
            </a:r>
            <a:r>
              <a:rPr lang="en-US" dirty="0"/>
              <a:t>(2.0)</a:t>
            </a:r>
          </a:p>
          <a:p>
            <a:r>
              <a:rPr lang="en-US" dirty="0"/>
              <a:t>fps = FPS().start()</a:t>
            </a:r>
          </a:p>
          <a:p>
            <a:endParaRPr lang="en-US" dirty="0"/>
          </a:p>
          <a:p>
            <a:r>
              <a:rPr lang="en-US" dirty="0"/>
              <a:t># loop over some frames</a:t>
            </a:r>
          </a:p>
          <a:p>
            <a:r>
              <a:rPr lang="en-US" dirty="0"/>
              <a:t>for (</a:t>
            </a:r>
            <a:r>
              <a:rPr lang="en-US" dirty="0" err="1"/>
              <a:t>i</a:t>
            </a:r>
            <a:r>
              <a:rPr lang="en-US" dirty="0"/>
              <a:t>, f) in enumerate(stream):</a:t>
            </a:r>
          </a:p>
          <a:p>
            <a:r>
              <a:rPr lang="en-US" dirty="0"/>
              <a:t>	# grab the frame from the stream and resize it to have a maximum</a:t>
            </a:r>
          </a:p>
          <a:p>
            <a:r>
              <a:rPr lang="en-US" dirty="0"/>
              <a:t>	frame = </a:t>
            </a:r>
            <a:r>
              <a:rPr lang="en-US" dirty="0" err="1"/>
              <a:t>f.array</a:t>
            </a:r>
            <a:endParaRPr lang="en-US" dirty="0"/>
          </a:p>
          <a:p>
            <a:endParaRPr lang="en-US" dirty="0"/>
          </a:p>
          <a:p>
            <a:r>
              <a:rPr lang="en-US" dirty="0"/>
              <a:t>	cv2.imshow("Frame", frame)</a:t>
            </a:r>
          </a:p>
          <a:p>
            <a:r>
              <a:rPr lang="en-US" dirty="0"/>
              <a:t>    </a:t>
            </a:r>
          </a:p>
          <a:p>
            <a:r>
              <a:rPr lang="en-US" dirty="0"/>
              <a:t>	if cv2.waitKey(1) &amp; 0xFF == </a:t>
            </a:r>
            <a:r>
              <a:rPr lang="en-US" dirty="0" err="1"/>
              <a:t>ord</a:t>
            </a:r>
            <a:r>
              <a:rPr lang="en-US" dirty="0"/>
              <a:t>("q"):</a:t>
            </a:r>
          </a:p>
          <a:p>
            <a:r>
              <a:rPr lang="en-US" dirty="0"/>
              <a:t>		break</a:t>
            </a:r>
          </a:p>
          <a:p>
            <a:endParaRPr lang="en-US" dirty="0"/>
          </a:p>
          <a:p>
            <a:r>
              <a:rPr lang="en-US" dirty="0"/>
              <a:t>	# clear the stream in preparation for the next frame and update</a:t>
            </a:r>
          </a:p>
          <a:p>
            <a:r>
              <a:rPr lang="en-US" dirty="0"/>
              <a:t>	# the FPS counter</a:t>
            </a:r>
          </a:p>
          <a:p>
            <a:r>
              <a:rPr lang="en-US" dirty="0"/>
              <a:t>	</a:t>
            </a:r>
            <a:r>
              <a:rPr lang="en-US" dirty="0" err="1"/>
              <a:t>rawCapture.truncate</a:t>
            </a:r>
            <a:r>
              <a:rPr lang="en-US" dirty="0"/>
              <a:t>(0)</a:t>
            </a:r>
          </a:p>
          <a:p>
            <a:r>
              <a:rPr lang="en-US" dirty="0"/>
              <a:t>	</a:t>
            </a:r>
            <a:r>
              <a:rPr lang="en-US" dirty="0" err="1"/>
              <a:t>fps.update</a:t>
            </a:r>
            <a:r>
              <a:rPr lang="en-US" dirty="0"/>
              <a:t>()</a:t>
            </a:r>
          </a:p>
          <a:p>
            <a:endParaRPr lang="en-US" dirty="0"/>
          </a:p>
          <a:p>
            <a:r>
              <a:rPr lang="en-US" dirty="0"/>
              <a:t># stop the timer and display FPS information</a:t>
            </a:r>
          </a:p>
          <a:p>
            <a:r>
              <a:rPr lang="en-US" dirty="0" err="1"/>
              <a:t>fps.stop</a:t>
            </a:r>
            <a:r>
              <a:rPr lang="en-US" dirty="0"/>
              <a:t>()</a:t>
            </a:r>
          </a:p>
          <a:p>
            <a:r>
              <a:rPr lang="en-US" dirty="0"/>
              <a:t>print("[INFO] </a:t>
            </a:r>
            <a:r>
              <a:rPr lang="en-US" dirty="0" err="1"/>
              <a:t>elasped</a:t>
            </a:r>
            <a:r>
              <a:rPr lang="en-US" dirty="0"/>
              <a:t> time: {:.2f}".format(</a:t>
            </a:r>
            <a:r>
              <a:rPr lang="en-US" dirty="0" err="1"/>
              <a:t>fps.elapsed</a:t>
            </a:r>
            <a:r>
              <a:rPr lang="en-US" dirty="0"/>
              <a:t>()))</a:t>
            </a:r>
          </a:p>
          <a:p>
            <a:r>
              <a:rPr lang="en-US" dirty="0"/>
              <a:t>print("[INFO] approx. FPS: {:.2f}".format(</a:t>
            </a:r>
            <a:r>
              <a:rPr lang="en-US" dirty="0" err="1"/>
              <a:t>fps.fps</a:t>
            </a:r>
            <a:r>
              <a:rPr lang="en-US" dirty="0"/>
              <a:t>()))</a:t>
            </a:r>
          </a:p>
          <a:p>
            <a:endParaRPr lang="en-US" dirty="0"/>
          </a:p>
          <a:p>
            <a:r>
              <a:rPr lang="en-US" dirty="0"/>
              <a:t># do a bit of cleanup</a:t>
            </a:r>
          </a:p>
          <a:p>
            <a:r>
              <a:rPr lang="en-US" dirty="0"/>
              <a:t>cv2.destroyAllWindows()</a:t>
            </a:r>
          </a:p>
          <a:p>
            <a:r>
              <a:rPr lang="en-US" dirty="0" err="1"/>
              <a:t>stream.close</a:t>
            </a:r>
            <a:r>
              <a:rPr lang="en-US" dirty="0"/>
              <a:t>()</a:t>
            </a:r>
          </a:p>
          <a:p>
            <a:r>
              <a:rPr lang="en-US" dirty="0" err="1"/>
              <a:t>rawCapture.close</a:t>
            </a:r>
            <a:r>
              <a:rPr lang="en-US" dirty="0"/>
              <a:t>()</a:t>
            </a:r>
          </a:p>
          <a:p>
            <a:r>
              <a:rPr lang="en-US" dirty="0" err="1"/>
              <a:t>camera.close</a:t>
            </a:r>
            <a:r>
              <a:rPr lang="en-US" dirty="0"/>
              <a:t>()</a:t>
            </a:r>
          </a:p>
          <a:p>
            <a:endParaRPr lang="en-US" dirty="0"/>
          </a:p>
          <a:p>
            <a:endParaRPr lang="en-US" dirty="0"/>
          </a:p>
          <a:p>
            <a:endParaRPr lang="en-US" dirty="0"/>
          </a:p>
          <a:p>
            <a:endParaRPr lang="en-US" dirty="0"/>
          </a:p>
          <a:p>
            <a:r>
              <a:rPr lang="en-US" dirty="0"/>
              <a:t># created a *threaded *video stream, allow the camera sensor to warmup,</a:t>
            </a:r>
          </a:p>
          <a:p>
            <a:r>
              <a:rPr lang="en-US" dirty="0"/>
              <a:t># and start the FPS counter</a:t>
            </a:r>
          </a:p>
          <a:p>
            <a:r>
              <a:rPr lang="en-US" dirty="0"/>
              <a:t>print("[INFO] sampling THREADED frames from `</a:t>
            </a:r>
            <a:r>
              <a:rPr lang="en-US" dirty="0" err="1"/>
              <a:t>picamera</a:t>
            </a:r>
            <a:r>
              <a:rPr lang="en-US" dirty="0"/>
              <a:t>` module...")</a:t>
            </a:r>
          </a:p>
          <a:p>
            <a:r>
              <a:rPr lang="en-US" dirty="0"/>
              <a:t>vs = </a:t>
            </a:r>
            <a:r>
              <a:rPr lang="en-US" dirty="0" err="1"/>
              <a:t>PiVideoStream</a:t>
            </a:r>
            <a:r>
              <a:rPr lang="en-US" dirty="0"/>
              <a:t>().start()</a:t>
            </a:r>
          </a:p>
          <a:p>
            <a:r>
              <a:rPr lang="en-US" dirty="0" err="1"/>
              <a:t>time.sleep</a:t>
            </a:r>
            <a:r>
              <a:rPr lang="en-US" dirty="0"/>
              <a:t>(2.0)</a:t>
            </a:r>
          </a:p>
          <a:p>
            <a:r>
              <a:rPr lang="en-US" dirty="0"/>
              <a:t>fps = FPS().start()</a:t>
            </a:r>
          </a:p>
          <a:p>
            <a:endParaRPr lang="en-US" dirty="0"/>
          </a:p>
          <a:p>
            <a:r>
              <a:rPr lang="en-US" dirty="0"/>
              <a:t># loop over some frames...this time using the threaded stream</a:t>
            </a:r>
          </a:p>
          <a:p>
            <a:r>
              <a:rPr lang="en-US" dirty="0"/>
              <a:t>while fps._</a:t>
            </a:r>
            <a:r>
              <a:rPr lang="en-US" dirty="0" err="1"/>
              <a:t>numFrames</a:t>
            </a:r>
            <a:r>
              <a:rPr lang="en-US" dirty="0"/>
              <a:t> &gt;= 0 :</a:t>
            </a:r>
          </a:p>
          <a:p>
            <a:r>
              <a:rPr lang="en-US" dirty="0"/>
              <a:t>	# grab the frame from the threaded video stream and resize it</a:t>
            </a:r>
          </a:p>
          <a:p>
            <a:r>
              <a:rPr lang="en-US" dirty="0"/>
              <a:t>	frame = </a:t>
            </a:r>
            <a:r>
              <a:rPr lang="en-US" dirty="0" err="1"/>
              <a:t>vs.read</a:t>
            </a:r>
            <a:r>
              <a:rPr lang="en-US" dirty="0"/>
              <a:t>()</a:t>
            </a:r>
          </a:p>
          <a:p>
            <a:endParaRPr lang="en-US" dirty="0"/>
          </a:p>
          <a:p>
            <a:r>
              <a:rPr lang="en-US" dirty="0"/>
              <a:t>	cv2.imshow("Frame", frame)</a:t>
            </a:r>
          </a:p>
          <a:p>
            <a:endParaRPr lang="en-US" dirty="0"/>
          </a:p>
          <a:p>
            <a:r>
              <a:rPr lang="en-US" dirty="0"/>
              <a:t>	if cv2.waitKey(1) &amp; 0xFF == </a:t>
            </a:r>
            <a:r>
              <a:rPr lang="en-US" dirty="0" err="1"/>
              <a:t>ord</a:t>
            </a:r>
            <a:r>
              <a:rPr lang="en-US" dirty="0"/>
              <a:t>("q"):</a:t>
            </a:r>
          </a:p>
          <a:p>
            <a:r>
              <a:rPr lang="en-US" dirty="0"/>
              <a:t>		break</a:t>
            </a:r>
          </a:p>
          <a:p>
            <a:endParaRPr lang="en-US" dirty="0"/>
          </a:p>
          <a:p>
            <a:r>
              <a:rPr lang="en-US" dirty="0"/>
              <a:t>	# update the FPS counter</a:t>
            </a:r>
          </a:p>
          <a:p>
            <a:r>
              <a:rPr lang="en-US" dirty="0"/>
              <a:t>	</a:t>
            </a:r>
            <a:r>
              <a:rPr lang="en-US" dirty="0" err="1"/>
              <a:t>fps.update</a:t>
            </a:r>
            <a:r>
              <a:rPr lang="en-US" dirty="0"/>
              <a:t>()</a:t>
            </a:r>
          </a:p>
          <a:p>
            <a:endParaRPr lang="en-US" dirty="0"/>
          </a:p>
          <a:p>
            <a:r>
              <a:rPr lang="en-US" dirty="0"/>
              <a:t># stop the timer and display FPS information</a:t>
            </a:r>
          </a:p>
          <a:p>
            <a:r>
              <a:rPr lang="en-US" dirty="0" err="1"/>
              <a:t>fps.stop</a:t>
            </a:r>
            <a:r>
              <a:rPr lang="en-US" dirty="0"/>
              <a:t>()</a:t>
            </a:r>
          </a:p>
          <a:p>
            <a:r>
              <a:rPr lang="en-US" dirty="0"/>
              <a:t>print("[INFO] </a:t>
            </a:r>
            <a:r>
              <a:rPr lang="en-US" dirty="0" err="1"/>
              <a:t>elasped</a:t>
            </a:r>
            <a:r>
              <a:rPr lang="en-US" dirty="0"/>
              <a:t> time: {:.2f}".format(</a:t>
            </a:r>
            <a:r>
              <a:rPr lang="en-US" dirty="0" err="1"/>
              <a:t>fps.elapsed</a:t>
            </a:r>
            <a:r>
              <a:rPr lang="en-US" dirty="0"/>
              <a:t>()))</a:t>
            </a:r>
          </a:p>
          <a:p>
            <a:r>
              <a:rPr lang="en-US" dirty="0"/>
              <a:t>print("[INFO] approx. FPS: {:.2f}".format(</a:t>
            </a:r>
            <a:r>
              <a:rPr lang="en-US" dirty="0" err="1"/>
              <a:t>fps.fps</a:t>
            </a:r>
            <a:r>
              <a:rPr lang="en-US" dirty="0"/>
              <a:t>()))</a:t>
            </a:r>
          </a:p>
          <a:p>
            <a:endParaRPr lang="en-US" dirty="0"/>
          </a:p>
          <a:p>
            <a:r>
              <a:rPr lang="en-US" dirty="0"/>
              <a:t># do a bit of cleanup</a:t>
            </a:r>
          </a:p>
          <a:p>
            <a:r>
              <a:rPr lang="en-US" dirty="0"/>
              <a:t>cv2.destroyAllWindows()</a:t>
            </a:r>
          </a:p>
          <a:p>
            <a:r>
              <a:rPr lang="en-US" dirty="0" err="1"/>
              <a:t>vs.stop</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101</a:t>
            </a:fld>
            <a:endParaRPr lang="en-US"/>
          </a:p>
        </p:txBody>
      </p:sp>
    </p:spTree>
    <p:extLst>
      <p:ext uri="{BB962C8B-B14F-4D97-AF65-F5344CB8AC3E}">
        <p14:creationId xmlns:p14="http://schemas.microsoft.com/office/powerpoint/2010/main" val="4291337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Ambil</a:t>
            </a:r>
            <a:r>
              <a:rPr lang="en-US" dirty="0"/>
              <a:t> input </a:t>
            </a:r>
            <a:r>
              <a:rPr lang="en-US" dirty="0" err="1"/>
              <a:t>untuk</a:t>
            </a:r>
            <a:r>
              <a:rPr lang="en-US" dirty="0"/>
              <a:t> </a:t>
            </a:r>
            <a:r>
              <a:rPr lang="en-US" dirty="0" err="1"/>
              <a:t>mengisi</a:t>
            </a:r>
            <a:r>
              <a:rPr lang="en-US" dirty="0"/>
              <a:t> </a:t>
            </a:r>
            <a:r>
              <a:rPr lang="en-US" dirty="0" err="1"/>
              <a:t>nilai</a:t>
            </a:r>
            <a:endParaRPr lang="en-US" dirty="0"/>
          </a:p>
          <a:p>
            <a:r>
              <a:rPr lang="en-US" dirty="0"/>
              <a:t>a = input("</a:t>
            </a:r>
            <a:r>
              <a:rPr lang="en-US" dirty="0" err="1"/>
              <a:t>Inputkan</a:t>
            </a:r>
            <a:r>
              <a:rPr lang="en-US" dirty="0"/>
              <a:t> </a:t>
            </a:r>
            <a:r>
              <a:rPr lang="en-US" dirty="0" err="1"/>
              <a:t>nilai</a:t>
            </a:r>
            <a:r>
              <a:rPr lang="en-US" dirty="0"/>
              <a:t> a: ")</a:t>
            </a:r>
          </a:p>
          <a:p>
            <a:r>
              <a:rPr lang="en-US" dirty="0"/>
              <a:t>b = input("</a:t>
            </a:r>
            <a:r>
              <a:rPr lang="en-US" dirty="0" err="1"/>
              <a:t>Inputkan</a:t>
            </a:r>
            <a:r>
              <a:rPr lang="en-US" dirty="0"/>
              <a:t> </a:t>
            </a:r>
            <a:r>
              <a:rPr lang="en-US" dirty="0" err="1"/>
              <a:t>nilai</a:t>
            </a:r>
            <a:r>
              <a:rPr lang="en-US" dirty="0"/>
              <a:t> b: ")</a:t>
            </a:r>
          </a:p>
          <a:p>
            <a:endParaRPr lang="en-US" dirty="0"/>
          </a:p>
          <a:p>
            <a:r>
              <a:rPr lang="en-US" dirty="0"/>
              <a:t># </a:t>
            </a:r>
            <a:r>
              <a:rPr lang="en-US" dirty="0" err="1"/>
              <a:t>Menggunakan</a:t>
            </a:r>
            <a:r>
              <a:rPr lang="en-US" dirty="0"/>
              <a:t> operator </a:t>
            </a:r>
            <a:r>
              <a:rPr lang="en-US" dirty="0" err="1"/>
              <a:t>penjumlahan</a:t>
            </a:r>
            <a:endParaRPr lang="en-US" dirty="0"/>
          </a:p>
          <a:p>
            <a:r>
              <a:rPr lang="en-US" dirty="0"/>
              <a:t>c = a + b</a:t>
            </a:r>
          </a:p>
          <a:p>
            <a:r>
              <a:rPr lang="en-US" dirty="0"/>
              <a:t>print "</a:t>
            </a:r>
            <a:r>
              <a:rPr lang="en-US" dirty="0" err="1"/>
              <a:t>Hasil</a:t>
            </a:r>
            <a:r>
              <a:rPr lang="en-US" dirty="0"/>
              <a:t> %d + %d = %d" % (</a:t>
            </a:r>
            <a:r>
              <a:rPr lang="en-US" dirty="0" err="1"/>
              <a:t>a,b,c</a:t>
            </a:r>
            <a:r>
              <a:rPr lang="en-US" dirty="0"/>
              <a:t>)</a:t>
            </a:r>
          </a:p>
          <a:p>
            <a:endParaRPr lang="en-US" dirty="0"/>
          </a:p>
          <a:p>
            <a:r>
              <a:rPr lang="en-US" dirty="0"/>
              <a:t># Operator </a:t>
            </a:r>
            <a:r>
              <a:rPr lang="en-US" dirty="0" err="1"/>
              <a:t>Pengurangan</a:t>
            </a:r>
            <a:endParaRPr lang="en-US" dirty="0"/>
          </a:p>
          <a:p>
            <a:r>
              <a:rPr lang="en-US" dirty="0"/>
              <a:t>c = a - b</a:t>
            </a:r>
          </a:p>
          <a:p>
            <a:r>
              <a:rPr lang="en-US" dirty="0"/>
              <a:t>print "</a:t>
            </a:r>
            <a:r>
              <a:rPr lang="en-US" dirty="0" err="1"/>
              <a:t>Hasil</a:t>
            </a:r>
            <a:r>
              <a:rPr lang="en-US" dirty="0"/>
              <a:t> %d - %d = %d" % (</a:t>
            </a:r>
            <a:r>
              <a:rPr lang="en-US" dirty="0" err="1"/>
              <a:t>a,b,c</a:t>
            </a:r>
            <a:r>
              <a:rPr lang="en-US" dirty="0"/>
              <a:t>)</a:t>
            </a:r>
          </a:p>
          <a:p>
            <a:endParaRPr lang="en-US" dirty="0"/>
          </a:p>
          <a:p>
            <a:endParaRPr lang="en-US" dirty="0"/>
          </a:p>
          <a:p>
            <a:endParaRPr lang="en-US" dirty="0"/>
          </a:p>
          <a:p>
            <a:endParaRPr lang="en-US" dirty="0"/>
          </a:p>
          <a:p>
            <a:endParaRPr lang="en-US" dirty="0"/>
          </a:p>
          <a:p>
            <a:r>
              <a:rPr lang="en-US" dirty="0"/>
              <a:t># Operator </a:t>
            </a:r>
            <a:r>
              <a:rPr lang="en-US" dirty="0" err="1"/>
              <a:t>Perkalian</a:t>
            </a:r>
            <a:endParaRPr lang="en-US" dirty="0"/>
          </a:p>
          <a:p>
            <a:r>
              <a:rPr lang="en-US" dirty="0"/>
              <a:t>c = a * b</a:t>
            </a:r>
          </a:p>
          <a:p>
            <a:r>
              <a:rPr lang="en-US" dirty="0"/>
              <a:t>print "</a:t>
            </a:r>
            <a:r>
              <a:rPr lang="en-US" dirty="0" err="1"/>
              <a:t>Hasil</a:t>
            </a:r>
            <a:r>
              <a:rPr lang="en-US" dirty="0"/>
              <a:t> %d * %d = %d" % (</a:t>
            </a:r>
            <a:r>
              <a:rPr lang="en-US" dirty="0" err="1"/>
              <a:t>a,b,c</a:t>
            </a:r>
            <a:r>
              <a:rPr lang="en-US" dirty="0"/>
              <a:t>)</a:t>
            </a:r>
          </a:p>
          <a:p>
            <a:endParaRPr lang="en-US" dirty="0"/>
          </a:p>
          <a:p>
            <a:r>
              <a:rPr lang="en-US" dirty="0"/>
              <a:t># Operator </a:t>
            </a:r>
            <a:r>
              <a:rPr lang="en-US" dirty="0" err="1"/>
              <a:t>Pembagian</a:t>
            </a:r>
            <a:endParaRPr lang="en-US" dirty="0"/>
          </a:p>
          <a:p>
            <a:r>
              <a:rPr lang="en-US" dirty="0"/>
              <a:t>c = a / b</a:t>
            </a:r>
          </a:p>
          <a:p>
            <a:r>
              <a:rPr lang="en-US" dirty="0"/>
              <a:t>print "</a:t>
            </a:r>
            <a:r>
              <a:rPr lang="en-US" dirty="0" err="1"/>
              <a:t>Hasil</a:t>
            </a:r>
            <a:r>
              <a:rPr lang="en-US" dirty="0"/>
              <a:t> %d / %d = %d" % (</a:t>
            </a:r>
            <a:r>
              <a:rPr lang="en-US" dirty="0" err="1"/>
              <a:t>a,b,c</a:t>
            </a:r>
            <a:r>
              <a:rPr lang="en-US" dirty="0"/>
              <a:t>)</a:t>
            </a:r>
          </a:p>
          <a:p>
            <a:endParaRPr lang="en-US" dirty="0"/>
          </a:p>
          <a:p>
            <a:r>
              <a:rPr lang="en-US" dirty="0"/>
              <a:t># Operator </a:t>
            </a:r>
            <a:r>
              <a:rPr lang="en-US" dirty="0" err="1"/>
              <a:t>Sisa</a:t>
            </a:r>
            <a:r>
              <a:rPr lang="en-US" dirty="0"/>
              <a:t> </a:t>
            </a:r>
            <a:r>
              <a:rPr lang="en-US" dirty="0" err="1"/>
              <a:t>Bagi</a:t>
            </a:r>
            <a:endParaRPr lang="en-US" dirty="0"/>
          </a:p>
          <a:p>
            <a:r>
              <a:rPr lang="en-US" dirty="0"/>
              <a:t>c = a % b</a:t>
            </a:r>
          </a:p>
          <a:p>
            <a:r>
              <a:rPr lang="en-US" dirty="0"/>
              <a:t>print "</a:t>
            </a:r>
            <a:r>
              <a:rPr lang="en-US" dirty="0" err="1"/>
              <a:t>Hasil</a:t>
            </a:r>
            <a:r>
              <a:rPr lang="en-US" dirty="0"/>
              <a:t> %d %% %d = %d" % (</a:t>
            </a:r>
            <a:r>
              <a:rPr lang="en-US" dirty="0" err="1"/>
              <a:t>a,b,c</a:t>
            </a:r>
            <a:r>
              <a:rPr lang="en-US" dirty="0"/>
              <a:t>)</a:t>
            </a:r>
          </a:p>
          <a:p>
            <a:endParaRPr lang="en-US" dirty="0"/>
          </a:p>
          <a:p>
            <a:r>
              <a:rPr lang="en-US" dirty="0"/>
              <a:t># Operator </a:t>
            </a:r>
            <a:r>
              <a:rPr lang="en-US" dirty="0" err="1"/>
              <a:t>Pangkat</a:t>
            </a:r>
            <a:endParaRPr lang="en-US" dirty="0"/>
          </a:p>
          <a:p>
            <a:r>
              <a:rPr lang="en-US" dirty="0"/>
              <a:t>c = a ** b</a:t>
            </a:r>
          </a:p>
          <a:p>
            <a:r>
              <a:rPr lang="en-US" dirty="0"/>
              <a:t>print "</a:t>
            </a:r>
            <a:r>
              <a:rPr lang="en-US" dirty="0" err="1"/>
              <a:t>Hasil</a:t>
            </a:r>
            <a:r>
              <a:rPr lang="en-US" dirty="0"/>
              <a:t> %d ** %d = %d" % (</a:t>
            </a:r>
            <a:r>
              <a:rPr lang="en-US" dirty="0" err="1"/>
              <a:t>a,b,c</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30</a:t>
            </a:fld>
            <a:endParaRPr lang="en-US"/>
          </a:p>
        </p:txBody>
      </p:sp>
    </p:spTree>
    <p:extLst>
      <p:ext uri="{BB962C8B-B14F-4D97-AF65-F5344CB8AC3E}">
        <p14:creationId xmlns:p14="http://schemas.microsoft.com/office/powerpoint/2010/main" val="417186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Ambil</a:t>
            </a:r>
            <a:r>
              <a:rPr lang="en-US" dirty="0"/>
              <a:t> input </a:t>
            </a:r>
            <a:r>
              <a:rPr lang="en-US" dirty="0" err="1"/>
              <a:t>untuk</a:t>
            </a:r>
            <a:r>
              <a:rPr lang="en-US" dirty="0"/>
              <a:t> </a:t>
            </a:r>
            <a:r>
              <a:rPr lang="en-US" dirty="0" err="1"/>
              <a:t>mengisi</a:t>
            </a:r>
            <a:r>
              <a:rPr lang="en-US" dirty="0"/>
              <a:t> </a:t>
            </a:r>
            <a:r>
              <a:rPr lang="en-US" dirty="0" err="1"/>
              <a:t>nilai</a:t>
            </a:r>
            <a:endParaRPr lang="en-US" dirty="0"/>
          </a:p>
          <a:p>
            <a:r>
              <a:rPr lang="en-US" dirty="0"/>
              <a:t>a = input("</a:t>
            </a:r>
            <a:r>
              <a:rPr lang="en-US" dirty="0" err="1"/>
              <a:t>Inputkan</a:t>
            </a:r>
            <a:r>
              <a:rPr lang="en-US" dirty="0"/>
              <a:t> </a:t>
            </a:r>
            <a:r>
              <a:rPr lang="en-US" dirty="0" err="1"/>
              <a:t>nilai</a:t>
            </a:r>
            <a:r>
              <a:rPr lang="en-US" dirty="0"/>
              <a:t> a: ")</a:t>
            </a:r>
          </a:p>
          <a:p>
            <a:r>
              <a:rPr lang="en-US" dirty="0"/>
              <a:t># ^ </a:t>
            </a:r>
          </a:p>
          <a:p>
            <a:r>
              <a:rPr lang="en-US" dirty="0"/>
              <a:t># | </a:t>
            </a:r>
            <a:r>
              <a:rPr lang="en-US" dirty="0" err="1"/>
              <a:t>contoh</a:t>
            </a:r>
            <a:r>
              <a:rPr lang="en-US" dirty="0"/>
              <a:t> operator </a:t>
            </a:r>
            <a:r>
              <a:rPr lang="en-US" dirty="0" err="1"/>
              <a:t>penugasan</a:t>
            </a:r>
            <a:r>
              <a:rPr lang="en-US" dirty="0"/>
              <a:t> </a:t>
            </a:r>
            <a:r>
              <a:rPr lang="en-US" dirty="0" err="1"/>
              <a:t>untuk</a:t>
            </a:r>
            <a:r>
              <a:rPr lang="en-US" dirty="0"/>
              <a:t> </a:t>
            </a:r>
            <a:r>
              <a:rPr lang="en-US" dirty="0" err="1"/>
              <a:t>mengisi</a:t>
            </a:r>
            <a:r>
              <a:rPr lang="en-US" dirty="0"/>
              <a:t> </a:t>
            </a:r>
            <a:r>
              <a:rPr lang="en-US" dirty="0" err="1"/>
              <a:t>nilai</a:t>
            </a:r>
            <a:endParaRPr lang="en-US" dirty="0"/>
          </a:p>
          <a:p>
            <a:endParaRPr lang="en-US" dirty="0"/>
          </a:p>
          <a:p>
            <a:r>
              <a:rPr lang="en-US" dirty="0"/>
              <a:t>print "</a:t>
            </a:r>
            <a:r>
              <a:rPr lang="en-US" dirty="0" err="1"/>
              <a:t>Nilai</a:t>
            </a:r>
            <a:r>
              <a:rPr lang="en-US" dirty="0"/>
              <a:t> a = %d" % a</a:t>
            </a:r>
          </a:p>
          <a:p>
            <a:endParaRPr lang="en-US" dirty="0"/>
          </a:p>
          <a:p>
            <a:r>
              <a:rPr lang="en-US" dirty="0"/>
              <a:t># </a:t>
            </a:r>
            <a:r>
              <a:rPr lang="en-US" dirty="0" err="1"/>
              <a:t>Coba</a:t>
            </a:r>
            <a:r>
              <a:rPr lang="en-US" dirty="0"/>
              <a:t> </a:t>
            </a:r>
            <a:r>
              <a:rPr lang="en-US" dirty="0" err="1"/>
              <a:t>kita</a:t>
            </a:r>
            <a:r>
              <a:rPr lang="en-US" dirty="0"/>
              <a:t> </a:t>
            </a:r>
            <a:r>
              <a:rPr lang="en-US" dirty="0" err="1"/>
              <a:t>jumlahkan</a:t>
            </a:r>
            <a:r>
              <a:rPr lang="en-US" dirty="0"/>
              <a:t> </a:t>
            </a:r>
            <a:r>
              <a:rPr lang="en-US" dirty="0" err="1"/>
              <a:t>nilai</a:t>
            </a:r>
            <a:r>
              <a:rPr lang="en-US" dirty="0"/>
              <a:t> a </a:t>
            </a:r>
            <a:r>
              <a:rPr lang="en-US" dirty="0" err="1"/>
              <a:t>dengan</a:t>
            </a:r>
            <a:r>
              <a:rPr lang="en-US" dirty="0"/>
              <a:t> </a:t>
            </a:r>
            <a:r>
              <a:rPr lang="en-US" dirty="0" err="1"/>
              <a:t>opertor</a:t>
            </a:r>
            <a:r>
              <a:rPr lang="en-US" dirty="0"/>
              <a:t> </a:t>
            </a:r>
            <a:r>
              <a:rPr lang="en-US" dirty="0" err="1"/>
              <a:t>penugasan</a:t>
            </a:r>
            <a:endParaRPr lang="en-US" dirty="0"/>
          </a:p>
          <a:p>
            <a:r>
              <a:rPr lang="en-US" dirty="0"/>
              <a:t>a += 5</a:t>
            </a:r>
          </a:p>
          <a:p>
            <a:r>
              <a:rPr lang="en-US" dirty="0"/>
              <a:t># ^</a:t>
            </a:r>
          </a:p>
          <a:p>
            <a:r>
              <a:rPr lang="en-US" dirty="0"/>
              <a:t># |</a:t>
            </a:r>
          </a:p>
          <a:p>
            <a:r>
              <a:rPr lang="en-US" dirty="0"/>
              <a:t># </a:t>
            </a:r>
            <a:r>
              <a:rPr lang="en-US" dirty="0" err="1"/>
              <a:t>contoh</a:t>
            </a:r>
            <a:r>
              <a:rPr lang="en-US" dirty="0"/>
              <a:t> operator </a:t>
            </a:r>
            <a:r>
              <a:rPr lang="en-US" dirty="0" err="1"/>
              <a:t>penugasan</a:t>
            </a:r>
            <a:r>
              <a:rPr lang="en-US" dirty="0"/>
              <a:t> </a:t>
            </a:r>
            <a:r>
              <a:rPr lang="en-US" dirty="0" err="1"/>
              <a:t>untuk</a:t>
            </a:r>
            <a:r>
              <a:rPr lang="en-US" dirty="0"/>
              <a:t> </a:t>
            </a:r>
            <a:r>
              <a:rPr lang="en-US" dirty="0" err="1"/>
              <a:t>menjumlahkan</a:t>
            </a:r>
            <a:endParaRPr lang="en-US" dirty="0"/>
          </a:p>
          <a:p>
            <a:endParaRPr lang="en-US" dirty="0"/>
          </a:p>
          <a:p>
            <a:r>
              <a:rPr lang="en-US" dirty="0"/>
              <a:t># </a:t>
            </a:r>
            <a:r>
              <a:rPr lang="en-US" dirty="0" err="1"/>
              <a:t>Setelah</a:t>
            </a:r>
            <a:r>
              <a:rPr lang="en-US" dirty="0"/>
              <a:t> </a:t>
            </a:r>
            <a:r>
              <a:rPr lang="en-US" dirty="0" err="1"/>
              <a:t>nilai</a:t>
            </a:r>
            <a:r>
              <a:rPr lang="en-US" dirty="0"/>
              <a:t> a </a:t>
            </a:r>
            <a:r>
              <a:rPr lang="en-US" dirty="0" err="1"/>
              <a:t>ditambah</a:t>
            </a:r>
            <a:r>
              <a:rPr lang="en-US" dirty="0"/>
              <a:t> 5, </a:t>
            </a:r>
            <a:r>
              <a:rPr lang="en-US" dirty="0" err="1"/>
              <a:t>coba</a:t>
            </a:r>
            <a:r>
              <a:rPr lang="en-US" dirty="0"/>
              <a:t> </a:t>
            </a:r>
            <a:r>
              <a:rPr lang="en-US" dirty="0" err="1"/>
              <a:t>kita</a:t>
            </a:r>
            <a:r>
              <a:rPr lang="en-US" dirty="0"/>
              <a:t> </a:t>
            </a:r>
            <a:r>
              <a:rPr lang="en-US" dirty="0" err="1"/>
              <a:t>lihat</a:t>
            </a:r>
            <a:r>
              <a:rPr lang="en-US" dirty="0"/>
              <a:t> </a:t>
            </a:r>
            <a:r>
              <a:rPr lang="en-US" dirty="0" err="1"/>
              <a:t>isinya</a:t>
            </a:r>
            <a:endParaRPr lang="en-US" dirty="0"/>
          </a:p>
          <a:p>
            <a:r>
              <a:rPr lang="en-US" dirty="0"/>
              <a:t>print "</a:t>
            </a:r>
            <a:r>
              <a:rPr lang="en-US" dirty="0" err="1"/>
              <a:t>Nilai</a:t>
            </a:r>
            <a:r>
              <a:rPr lang="en-US" dirty="0"/>
              <a:t> </a:t>
            </a:r>
            <a:r>
              <a:rPr lang="en-US" dirty="0" err="1"/>
              <a:t>setelah</a:t>
            </a:r>
            <a:r>
              <a:rPr lang="en-US" dirty="0"/>
              <a:t> </a:t>
            </a:r>
            <a:r>
              <a:rPr lang="en-US" dirty="0" err="1"/>
              <a:t>ditambah</a:t>
            </a:r>
            <a:r>
              <a:rPr lang="en-US" dirty="0"/>
              <a:t> 5:"</a:t>
            </a:r>
          </a:p>
          <a:p>
            <a:r>
              <a:rPr lang="en-US" dirty="0"/>
              <a:t>print "a = %d" % a</a:t>
            </a:r>
          </a:p>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31</a:t>
            </a:fld>
            <a:endParaRPr lang="en-US"/>
          </a:p>
        </p:txBody>
      </p:sp>
    </p:spTree>
    <p:extLst>
      <p:ext uri="{BB962C8B-B14F-4D97-AF65-F5344CB8AC3E}">
        <p14:creationId xmlns:p14="http://schemas.microsoft.com/office/powerpoint/2010/main" val="164654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 input("</a:t>
            </a:r>
            <a:r>
              <a:rPr lang="en-US" dirty="0" err="1"/>
              <a:t>Inputkan</a:t>
            </a:r>
            <a:r>
              <a:rPr lang="en-US" dirty="0"/>
              <a:t> </a:t>
            </a:r>
            <a:r>
              <a:rPr lang="en-US" dirty="0" err="1"/>
              <a:t>nilai</a:t>
            </a:r>
            <a:r>
              <a:rPr lang="en-US" dirty="0"/>
              <a:t> a: ")</a:t>
            </a:r>
          </a:p>
          <a:p>
            <a:r>
              <a:rPr lang="en-US" dirty="0"/>
              <a:t>b = input("</a:t>
            </a:r>
            <a:r>
              <a:rPr lang="en-US" dirty="0" err="1"/>
              <a:t>Inputkan</a:t>
            </a:r>
            <a:r>
              <a:rPr lang="en-US" dirty="0"/>
              <a:t> </a:t>
            </a:r>
            <a:r>
              <a:rPr lang="en-US" dirty="0" err="1"/>
              <a:t>nilai</a:t>
            </a:r>
            <a:r>
              <a:rPr lang="en-US" dirty="0"/>
              <a:t> b: ")</a:t>
            </a:r>
          </a:p>
          <a:p>
            <a:endParaRPr lang="en-US" dirty="0"/>
          </a:p>
          <a:p>
            <a:r>
              <a:rPr lang="en-US" dirty="0"/>
              <a:t># </a:t>
            </a:r>
            <a:r>
              <a:rPr lang="en-US" dirty="0" err="1"/>
              <a:t>apakah</a:t>
            </a:r>
            <a:r>
              <a:rPr lang="en-US" dirty="0"/>
              <a:t> a </a:t>
            </a:r>
            <a:r>
              <a:rPr lang="en-US" dirty="0" err="1"/>
              <a:t>sama</a:t>
            </a:r>
            <a:r>
              <a:rPr lang="en-US" dirty="0"/>
              <a:t> </a:t>
            </a:r>
            <a:r>
              <a:rPr lang="en-US" dirty="0" err="1"/>
              <a:t>dengan</a:t>
            </a:r>
            <a:r>
              <a:rPr lang="en-US" dirty="0"/>
              <a:t> b?</a:t>
            </a:r>
          </a:p>
          <a:p>
            <a:r>
              <a:rPr lang="en-US" dirty="0"/>
              <a:t>c = a == b</a:t>
            </a:r>
          </a:p>
          <a:p>
            <a:r>
              <a:rPr lang="en-US" dirty="0"/>
              <a:t>print "</a:t>
            </a:r>
            <a:r>
              <a:rPr lang="en-US" dirty="0" err="1"/>
              <a:t>Apakah</a:t>
            </a:r>
            <a:r>
              <a:rPr lang="en-US" dirty="0"/>
              <a:t> %d == %d: %r" % (</a:t>
            </a:r>
            <a:r>
              <a:rPr lang="en-US" dirty="0" err="1"/>
              <a:t>a,b,c</a:t>
            </a:r>
            <a:r>
              <a:rPr lang="en-US" dirty="0"/>
              <a:t>)</a:t>
            </a:r>
          </a:p>
          <a:p>
            <a:endParaRPr lang="en-US" dirty="0"/>
          </a:p>
          <a:p>
            <a:r>
              <a:rPr lang="en-US" dirty="0"/>
              <a:t># </a:t>
            </a:r>
            <a:r>
              <a:rPr lang="en-US" dirty="0" err="1"/>
              <a:t>apakah</a:t>
            </a:r>
            <a:r>
              <a:rPr lang="en-US" dirty="0"/>
              <a:t> a &lt; b?</a:t>
            </a:r>
          </a:p>
          <a:p>
            <a:r>
              <a:rPr lang="en-US" dirty="0"/>
              <a:t>c = a &lt; b</a:t>
            </a:r>
          </a:p>
          <a:p>
            <a:r>
              <a:rPr lang="en-US" dirty="0"/>
              <a:t>print "</a:t>
            </a:r>
            <a:r>
              <a:rPr lang="en-US" dirty="0" err="1"/>
              <a:t>Apakah</a:t>
            </a:r>
            <a:r>
              <a:rPr lang="en-US" dirty="0"/>
              <a:t> %d &lt; %d: %r" % (</a:t>
            </a:r>
            <a:r>
              <a:rPr lang="en-US" dirty="0" err="1"/>
              <a:t>a,b,c</a:t>
            </a:r>
            <a:r>
              <a:rPr lang="en-US" dirty="0"/>
              <a:t>)</a:t>
            </a:r>
          </a:p>
          <a:p>
            <a:endParaRPr lang="en-US" dirty="0"/>
          </a:p>
          <a:p>
            <a:endParaRPr lang="en-US" dirty="0"/>
          </a:p>
          <a:p>
            <a:endParaRPr lang="en-US" dirty="0"/>
          </a:p>
          <a:p>
            <a:endParaRPr lang="en-US" dirty="0"/>
          </a:p>
          <a:p>
            <a:r>
              <a:rPr lang="en-US" dirty="0"/>
              <a:t># </a:t>
            </a:r>
            <a:r>
              <a:rPr lang="en-US" dirty="0" err="1"/>
              <a:t>apakah</a:t>
            </a:r>
            <a:r>
              <a:rPr lang="en-US" dirty="0"/>
              <a:t> a &gt; b?</a:t>
            </a:r>
          </a:p>
          <a:p>
            <a:r>
              <a:rPr lang="en-US" dirty="0"/>
              <a:t>c = a &gt; b</a:t>
            </a:r>
          </a:p>
          <a:p>
            <a:r>
              <a:rPr lang="en-US" dirty="0"/>
              <a:t>print "</a:t>
            </a:r>
            <a:r>
              <a:rPr lang="en-US" dirty="0" err="1"/>
              <a:t>Apakah</a:t>
            </a:r>
            <a:r>
              <a:rPr lang="en-US" dirty="0"/>
              <a:t> %d &gt; %d: %r" % (</a:t>
            </a:r>
            <a:r>
              <a:rPr lang="en-US" dirty="0" err="1"/>
              <a:t>a,b,c</a:t>
            </a:r>
            <a:r>
              <a:rPr lang="en-US" dirty="0"/>
              <a:t>)</a:t>
            </a:r>
          </a:p>
          <a:p>
            <a:endParaRPr lang="en-US" dirty="0"/>
          </a:p>
          <a:p>
            <a:r>
              <a:rPr lang="en-US" dirty="0"/>
              <a:t># </a:t>
            </a:r>
            <a:r>
              <a:rPr lang="en-US" dirty="0" err="1"/>
              <a:t>apakah</a:t>
            </a:r>
            <a:r>
              <a:rPr lang="en-US" dirty="0"/>
              <a:t> a &lt;= b?</a:t>
            </a:r>
          </a:p>
          <a:p>
            <a:r>
              <a:rPr lang="en-US" dirty="0"/>
              <a:t>c = a &lt;= b</a:t>
            </a:r>
          </a:p>
          <a:p>
            <a:r>
              <a:rPr lang="en-US" dirty="0"/>
              <a:t>print "</a:t>
            </a:r>
            <a:r>
              <a:rPr lang="en-US" dirty="0" err="1"/>
              <a:t>Apakah</a:t>
            </a:r>
            <a:r>
              <a:rPr lang="en-US" dirty="0"/>
              <a:t> %d &lt;= %d: %r" % (</a:t>
            </a:r>
            <a:r>
              <a:rPr lang="en-US" dirty="0" err="1"/>
              <a:t>a,b,c</a:t>
            </a:r>
            <a:r>
              <a:rPr lang="en-US" dirty="0"/>
              <a:t>)</a:t>
            </a:r>
          </a:p>
          <a:p>
            <a:endParaRPr lang="en-US" dirty="0"/>
          </a:p>
          <a:p>
            <a:r>
              <a:rPr lang="en-US" dirty="0"/>
              <a:t># </a:t>
            </a:r>
            <a:r>
              <a:rPr lang="en-US" dirty="0" err="1"/>
              <a:t>apakah</a:t>
            </a:r>
            <a:r>
              <a:rPr lang="en-US" dirty="0"/>
              <a:t> a &gt;= b?</a:t>
            </a:r>
          </a:p>
          <a:p>
            <a:r>
              <a:rPr lang="en-US" dirty="0"/>
              <a:t>c = a &gt;= b</a:t>
            </a:r>
          </a:p>
          <a:p>
            <a:r>
              <a:rPr lang="en-US" dirty="0"/>
              <a:t>print "</a:t>
            </a:r>
            <a:r>
              <a:rPr lang="en-US" dirty="0" err="1"/>
              <a:t>Apakah</a:t>
            </a:r>
            <a:r>
              <a:rPr lang="en-US" dirty="0"/>
              <a:t> %d &gt;= %d: %r" % (</a:t>
            </a:r>
            <a:r>
              <a:rPr lang="en-US" dirty="0" err="1"/>
              <a:t>a,b,c</a:t>
            </a:r>
            <a:r>
              <a:rPr lang="en-US" dirty="0"/>
              <a:t>)</a:t>
            </a:r>
          </a:p>
          <a:p>
            <a:endParaRPr lang="en-US" dirty="0"/>
          </a:p>
          <a:p>
            <a:r>
              <a:rPr lang="en-US" dirty="0"/>
              <a:t># </a:t>
            </a:r>
            <a:r>
              <a:rPr lang="en-US" dirty="0" err="1"/>
              <a:t>apakah</a:t>
            </a:r>
            <a:r>
              <a:rPr lang="en-US" dirty="0"/>
              <a:t> a != b?</a:t>
            </a:r>
          </a:p>
          <a:p>
            <a:r>
              <a:rPr lang="en-US" dirty="0"/>
              <a:t>c = a != b</a:t>
            </a:r>
          </a:p>
          <a:p>
            <a:r>
              <a:rPr lang="en-US" dirty="0"/>
              <a:t>print "</a:t>
            </a:r>
            <a:r>
              <a:rPr lang="en-US" dirty="0" err="1"/>
              <a:t>Apakah</a:t>
            </a:r>
            <a:r>
              <a:rPr lang="en-US" dirty="0"/>
              <a:t> %d != %d: %r" % (</a:t>
            </a:r>
            <a:r>
              <a:rPr lang="en-US" dirty="0" err="1"/>
              <a:t>a,b,c</a:t>
            </a:r>
            <a:r>
              <a:rPr lang="en-US" dirty="0"/>
              <a:t>)</a:t>
            </a:r>
          </a:p>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32</a:t>
            </a:fld>
            <a:endParaRPr lang="en-US"/>
          </a:p>
        </p:txBody>
      </p:sp>
    </p:spTree>
    <p:extLst>
      <p:ext uri="{BB962C8B-B14F-4D97-AF65-F5344CB8AC3E}">
        <p14:creationId xmlns:p14="http://schemas.microsoft.com/office/powerpoint/2010/main" val="4037555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 True</a:t>
            </a:r>
          </a:p>
          <a:p>
            <a:r>
              <a:rPr lang="en-US" dirty="0"/>
              <a:t>b = False</a:t>
            </a:r>
          </a:p>
          <a:p>
            <a:endParaRPr lang="en-US" dirty="0"/>
          </a:p>
          <a:p>
            <a:r>
              <a:rPr lang="en-US" dirty="0"/>
              <a:t># </a:t>
            </a:r>
            <a:r>
              <a:rPr lang="en-US" dirty="0" err="1"/>
              <a:t>Logika</a:t>
            </a:r>
            <a:r>
              <a:rPr lang="en-US" dirty="0"/>
              <a:t> AND</a:t>
            </a:r>
          </a:p>
          <a:p>
            <a:r>
              <a:rPr lang="en-US" dirty="0"/>
              <a:t>c = a and b</a:t>
            </a:r>
          </a:p>
          <a:p>
            <a:r>
              <a:rPr lang="en-US" dirty="0"/>
              <a:t>print "%r and %r = %r" % (</a:t>
            </a:r>
            <a:r>
              <a:rPr lang="en-US" dirty="0" err="1"/>
              <a:t>a,b,c</a:t>
            </a:r>
            <a:r>
              <a:rPr lang="en-US" dirty="0"/>
              <a:t>)</a:t>
            </a:r>
          </a:p>
          <a:p>
            <a:endParaRPr lang="en-US" dirty="0"/>
          </a:p>
          <a:p>
            <a:r>
              <a:rPr lang="en-US" dirty="0"/>
              <a:t># </a:t>
            </a:r>
            <a:r>
              <a:rPr lang="en-US" dirty="0" err="1"/>
              <a:t>Logika</a:t>
            </a:r>
            <a:r>
              <a:rPr lang="en-US" dirty="0"/>
              <a:t> OR</a:t>
            </a:r>
          </a:p>
          <a:p>
            <a:r>
              <a:rPr lang="en-US" dirty="0"/>
              <a:t>c = a or b</a:t>
            </a:r>
          </a:p>
          <a:p>
            <a:r>
              <a:rPr lang="en-US" dirty="0"/>
              <a:t>print "%r or %r = %r" % (</a:t>
            </a:r>
            <a:r>
              <a:rPr lang="en-US" dirty="0" err="1"/>
              <a:t>a,b,c</a:t>
            </a:r>
            <a:r>
              <a:rPr lang="en-US" dirty="0"/>
              <a:t>)</a:t>
            </a:r>
          </a:p>
          <a:p>
            <a:endParaRPr lang="en-US" dirty="0"/>
          </a:p>
          <a:p>
            <a:r>
              <a:rPr lang="en-US" dirty="0"/>
              <a:t># </a:t>
            </a:r>
            <a:r>
              <a:rPr lang="en-US" dirty="0" err="1"/>
              <a:t>Logika</a:t>
            </a:r>
            <a:r>
              <a:rPr lang="en-US" dirty="0"/>
              <a:t> Not</a:t>
            </a:r>
          </a:p>
          <a:p>
            <a:r>
              <a:rPr lang="en-US" dirty="0"/>
              <a:t>c = not a</a:t>
            </a:r>
          </a:p>
          <a:p>
            <a:r>
              <a:rPr lang="en-US" dirty="0"/>
              <a:t>print "not %r  = %r" % (</a:t>
            </a:r>
            <a:r>
              <a:rPr lang="en-US" dirty="0" err="1"/>
              <a:t>a,c</a:t>
            </a:r>
            <a:r>
              <a:rPr lang="en-US" dirty="0"/>
              <a:t>)</a:t>
            </a:r>
          </a:p>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33</a:t>
            </a:fld>
            <a:endParaRPr lang="en-US"/>
          </a:p>
        </p:txBody>
      </p:sp>
    </p:spTree>
    <p:extLst>
      <p:ext uri="{BB962C8B-B14F-4D97-AF65-F5344CB8AC3E}">
        <p14:creationId xmlns:p14="http://schemas.microsoft.com/office/powerpoint/2010/main" val="4263156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lulus = </a:t>
            </a:r>
            <a:r>
              <a:rPr lang="en-US" dirty="0" err="1"/>
              <a:t>raw_input</a:t>
            </a:r>
            <a:r>
              <a:rPr lang="en-US" dirty="0"/>
              <a:t>("</a:t>
            </a:r>
            <a:r>
              <a:rPr lang="en-US" dirty="0" err="1"/>
              <a:t>Apakah</a:t>
            </a:r>
            <a:r>
              <a:rPr lang="en-US" dirty="0"/>
              <a:t> </a:t>
            </a:r>
            <a:r>
              <a:rPr lang="en-US" dirty="0" err="1"/>
              <a:t>kamu</a:t>
            </a:r>
            <a:r>
              <a:rPr lang="en-US" dirty="0"/>
              <a:t> lulus? [</a:t>
            </a:r>
            <a:r>
              <a:rPr lang="en-US" dirty="0" err="1"/>
              <a:t>ya</a:t>
            </a:r>
            <a:r>
              <a:rPr lang="en-US" dirty="0"/>
              <a:t>/</a:t>
            </a:r>
            <a:r>
              <a:rPr lang="en-US" dirty="0" err="1"/>
              <a:t>tidak</a:t>
            </a:r>
            <a:r>
              <a:rPr lang="en-US" dirty="0"/>
              <a:t>]: ")</a:t>
            </a:r>
          </a:p>
          <a:p>
            <a:endParaRPr lang="en-US" dirty="0"/>
          </a:p>
          <a:p>
            <a:r>
              <a:rPr lang="en-US" dirty="0"/>
              <a:t>if lulus == "</a:t>
            </a:r>
            <a:r>
              <a:rPr lang="en-US" dirty="0" err="1"/>
              <a:t>tidak</a:t>
            </a:r>
            <a:r>
              <a:rPr lang="en-US" dirty="0"/>
              <a:t>":</a:t>
            </a:r>
          </a:p>
          <a:p>
            <a:r>
              <a:rPr lang="en-US" dirty="0"/>
              <a:t>   print("</a:t>
            </a:r>
            <a:r>
              <a:rPr lang="en-US" dirty="0" err="1"/>
              <a:t>Kamu</a:t>
            </a:r>
            <a:r>
              <a:rPr lang="en-US" dirty="0"/>
              <a:t> </a:t>
            </a:r>
            <a:r>
              <a:rPr lang="en-US" dirty="0" err="1"/>
              <a:t>harus</a:t>
            </a:r>
            <a:r>
              <a:rPr lang="en-US" dirty="0"/>
              <a:t> </a:t>
            </a:r>
            <a:r>
              <a:rPr lang="en-US" dirty="0" err="1"/>
              <a:t>ikut</a:t>
            </a:r>
            <a:r>
              <a:rPr lang="en-US" dirty="0"/>
              <a:t> </a:t>
            </a:r>
            <a:r>
              <a:rPr lang="en-US" dirty="0" err="1"/>
              <a:t>ujian</a:t>
            </a:r>
            <a:r>
              <a:rPr lang="en-US" dirty="0"/>
              <a:t>")</a:t>
            </a:r>
          </a:p>
          <a:p>
            <a:endParaRPr lang="en-US" dirty="0"/>
          </a:p>
          <a:p>
            <a:endParaRPr lang="en-US" dirty="0"/>
          </a:p>
          <a:p>
            <a:endParaRPr lang="en-US" dirty="0"/>
          </a:p>
          <a:p>
            <a:r>
              <a:rPr lang="en-US" dirty="0" err="1"/>
              <a:t>umur</a:t>
            </a:r>
            <a:r>
              <a:rPr lang="en-US" dirty="0"/>
              <a:t> = input("</a:t>
            </a:r>
            <a:r>
              <a:rPr lang="en-US" dirty="0" err="1"/>
              <a:t>Berapa</a:t>
            </a:r>
            <a:r>
              <a:rPr lang="en-US" dirty="0"/>
              <a:t> </a:t>
            </a:r>
            <a:r>
              <a:rPr lang="en-US" dirty="0" err="1"/>
              <a:t>umur</a:t>
            </a:r>
            <a:r>
              <a:rPr lang="en-US" dirty="0"/>
              <a:t> </a:t>
            </a:r>
            <a:r>
              <a:rPr lang="en-US" dirty="0" err="1"/>
              <a:t>kamu</a:t>
            </a:r>
            <a:r>
              <a:rPr lang="en-US" dirty="0"/>
              <a:t>: ")</a:t>
            </a:r>
          </a:p>
          <a:p>
            <a:endParaRPr lang="en-US" dirty="0"/>
          </a:p>
          <a:p>
            <a:r>
              <a:rPr lang="en-US" dirty="0"/>
              <a:t>if </a:t>
            </a:r>
            <a:r>
              <a:rPr lang="en-US" dirty="0" err="1"/>
              <a:t>umur</a:t>
            </a:r>
            <a:r>
              <a:rPr lang="en-US" dirty="0"/>
              <a:t> &gt;= 18:</a:t>
            </a:r>
          </a:p>
          <a:p>
            <a:r>
              <a:rPr lang="en-US" dirty="0"/>
              <a:t>    print("</a:t>
            </a:r>
            <a:r>
              <a:rPr lang="en-US" dirty="0" err="1"/>
              <a:t>Kamu</a:t>
            </a:r>
            <a:r>
              <a:rPr lang="en-US" dirty="0"/>
              <a:t> </a:t>
            </a:r>
            <a:r>
              <a:rPr lang="en-US" dirty="0" err="1"/>
              <a:t>boleh</a:t>
            </a:r>
            <a:r>
              <a:rPr lang="en-US" dirty="0"/>
              <a:t> </a:t>
            </a:r>
            <a:r>
              <a:rPr lang="en-US" dirty="0" err="1"/>
              <a:t>membuat</a:t>
            </a:r>
            <a:r>
              <a:rPr lang="en-US" dirty="0"/>
              <a:t> SIM")</a:t>
            </a:r>
          </a:p>
          <a:p>
            <a:r>
              <a:rPr lang="en-US" dirty="0"/>
              <a:t>else:</a:t>
            </a:r>
          </a:p>
          <a:p>
            <a:r>
              <a:rPr lang="en-US" dirty="0"/>
              <a:t>    print("</a:t>
            </a:r>
            <a:r>
              <a:rPr lang="en-US" dirty="0" err="1"/>
              <a:t>Kamu</a:t>
            </a:r>
            <a:r>
              <a:rPr lang="en-US" dirty="0"/>
              <a:t> </a:t>
            </a:r>
            <a:r>
              <a:rPr lang="en-US" dirty="0" err="1"/>
              <a:t>belum</a:t>
            </a:r>
            <a:r>
              <a:rPr lang="en-US" dirty="0"/>
              <a:t> </a:t>
            </a:r>
            <a:r>
              <a:rPr lang="en-US" dirty="0" err="1"/>
              <a:t>boleh</a:t>
            </a:r>
            <a:r>
              <a:rPr lang="en-US" dirty="0"/>
              <a:t> </a:t>
            </a:r>
            <a:r>
              <a:rPr lang="en-US" dirty="0" err="1"/>
              <a:t>membuat</a:t>
            </a:r>
            <a:r>
              <a:rPr lang="en-US" dirty="0"/>
              <a:t> SIM")</a:t>
            </a:r>
          </a:p>
          <a:p>
            <a:endParaRPr lang="en-US" dirty="0"/>
          </a:p>
          <a:p>
            <a:endParaRPr lang="en-US" dirty="0"/>
          </a:p>
          <a:p>
            <a:endParaRPr lang="en-US" dirty="0"/>
          </a:p>
          <a:p>
            <a:r>
              <a:rPr lang="en-US" dirty="0" err="1"/>
              <a:t>nilai</a:t>
            </a:r>
            <a:r>
              <a:rPr lang="en-US" dirty="0"/>
              <a:t> = input("</a:t>
            </a:r>
            <a:r>
              <a:rPr lang="en-US" dirty="0" err="1"/>
              <a:t>Inputkan</a:t>
            </a:r>
            <a:r>
              <a:rPr lang="en-US" dirty="0"/>
              <a:t> </a:t>
            </a:r>
            <a:r>
              <a:rPr lang="en-US" dirty="0" err="1"/>
              <a:t>nilaimu</a:t>
            </a:r>
            <a:r>
              <a:rPr lang="en-US" dirty="0"/>
              <a:t>: ")</a:t>
            </a:r>
          </a:p>
          <a:p>
            <a:endParaRPr lang="en-US" dirty="0"/>
          </a:p>
          <a:p>
            <a:r>
              <a:rPr lang="en-US" dirty="0"/>
              <a:t>if </a:t>
            </a:r>
            <a:r>
              <a:rPr lang="en-US" dirty="0" err="1"/>
              <a:t>nilai</a:t>
            </a:r>
            <a:r>
              <a:rPr lang="en-US" dirty="0"/>
              <a:t> &gt;= 90:</a:t>
            </a:r>
          </a:p>
          <a:p>
            <a:r>
              <a:rPr lang="en-US" dirty="0"/>
              <a:t>   grade = "A"</a:t>
            </a:r>
          </a:p>
          <a:p>
            <a:r>
              <a:rPr lang="en-US" dirty="0" err="1"/>
              <a:t>elif</a:t>
            </a:r>
            <a:r>
              <a:rPr lang="en-US" dirty="0"/>
              <a:t> </a:t>
            </a:r>
            <a:r>
              <a:rPr lang="en-US" dirty="0" err="1"/>
              <a:t>nilai</a:t>
            </a:r>
            <a:r>
              <a:rPr lang="en-US" dirty="0"/>
              <a:t> &gt;= 80:</a:t>
            </a:r>
          </a:p>
          <a:p>
            <a:r>
              <a:rPr lang="en-US" dirty="0"/>
              <a:t>   grade = "B+"</a:t>
            </a:r>
          </a:p>
          <a:p>
            <a:r>
              <a:rPr lang="en-US" dirty="0" err="1"/>
              <a:t>elif</a:t>
            </a:r>
            <a:r>
              <a:rPr lang="en-US" dirty="0"/>
              <a:t> </a:t>
            </a:r>
            <a:r>
              <a:rPr lang="en-US" dirty="0" err="1"/>
              <a:t>nilai</a:t>
            </a:r>
            <a:r>
              <a:rPr lang="en-US" dirty="0"/>
              <a:t> &gt;= 70:</a:t>
            </a:r>
          </a:p>
          <a:p>
            <a:r>
              <a:rPr lang="en-US" dirty="0"/>
              <a:t>   grade = "B"</a:t>
            </a:r>
          </a:p>
          <a:p>
            <a:r>
              <a:rPr lang="en-US" dirty="0" err="1"/>
              <a:t>elif</a:t>
            </a:r>
            <a:r>
              <a:rPr lang="en-US" dirty="0"/>
              <a:t> </a:t>
            </a:r>
            <a:r>
              <a:rPr lang="en-US" dirty="0" err="1"/>
              <a:t>nilai</a:t>
            </a:r>
            <a:r>
              <a:rPr lang="en-US" dirty="0"/>
              <a:t> &gt;= 60:</a:t>
            </a:r>
          </a:p>
          <a:p>
            <a:r>
              <a:rPr lang="en-US" dirty="0"/>
              <a:t>   grade = "C+"</a:t>
            </a:r>
          </a:p>
          <a:p>
            <a:r>
              <a:rPr lang="en-US" dirty="0" err="1"/>
              <a:t>elif</a:t>
            </a:r>
            <a:r>
              <a:rPr lang="en-US" dirty="0"/>
              <a:t> </a:t>
            </a:r>
            <a:r>
              <a:rPr lang="en-US" dirty="0" err="1"/>
              <a:t>nilai</a:t>
            </a:r>
            <a:r>
              <a:rPr lang="en-US" dirty="0"/>
              <a:t> &gt;= 50:</a:t>
            </a:r>
          </a:p>
          <a:p>
            <a:r>
              <a:rPr lang="en-US" dirty="0"/>
              <a:t>   grade = "C"</a:t>
            </a:r>
          </a:p>
          <a:p>
            <a:r>
              <a:rPr lang="en-US" dirty="0" err="1"/>
              <a:t>elif</a:t>
            </a:r>
            <a:r>
              <a:rPr lang="en-US" dirty="0"/>
              <a:t> </a:t>
            </a:r>
            <a:r>
              <a:rPr lang="en-US" dirty="0" err="1"/>
              <a:t>nilai</a:t>
            </a:r>
            <a:r>
              <a:rPr lang="en-US" dirty="0"/>
              <a:t> &gt;= 40:</a:t>
            </a:r>
          </a:p>
          <a:p>
            <a:r>
              <a:rPr lang="en-US" dirty="0"/>
              <a:t>   grade = "D"</a:t>
            </a:r>
          </a:p>
          <a:p>
            <a:r>
              <a:rPr lang="en-US" dirty="0"/>
              <a:t>else:</a:t>
            </a:r>
          </a:p>
          <a:p>
            <a:r>
              <a:rPr lang="en-US" dirty="0"/>
              <a:t>   grade = "E"</a:t>
            </a:r>
          </a:p>
          <a:p>
            <a:endParaRPr lang="en-US" dirty="0"/>
          </a:p>
          <a:p>
            <a:r>
              <a:rPr lang="en-US" dirty="0"/>
              <a:t>print("Grade: %s" % grade)</a:t>
            </a:r>
          </a:p>
          <a:p>
            <a:endParaRPr lang="en-US" dirty="0"/>
          </a:p>
        </p:txBody>
      </p:sp>
      <p:sp>
        <p:nvSpPr>
          <p:cNvPr id="4" name="Slide Number Placeholder 3"/>
          <p:cNvSpPr>
            <a:spLocks noGrp="1"/>
          </p:cNvSpPr>
          <p:nvPr>
            <p:ph type="sldNum" sz="quarter" idx="10"/>
          </p:nvPr>
        </p:nvSpPr>
        <p:spPr/>
        <p:txBody>
          <a:bodyPr/>
          <a:lstStyle/>
          <a:p>
            <a:fld id="{415304B9-FD89-47CF-A875-D56650EC33FC}" type="slidenum">
              <a:rPr lang="en-US" smtClean="0"/>
              <a:t>35</a:t>
            </a:fld>
            <a:endParaRPr lang="en-US"/>
          </a:p>
        </p:txBody>
      </p:sp>
    </p:spTree>
    <p:extLst>
      <p:ext uri="{BB962C8B-B14F-4D97-AF65-F5344CB8AC3E}">
        <p14:creationId xmlns:p14="http://schemas.microsoft.com/office/powerpoint/2010/main" val="2861006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ulang</a:t>
            </a:r>
            <a:r>
              <a:rPr lang="en-US" dirty="0"/>
              <a:t> = 10</a:t>
            </a:r>
          </a:p>
          <a:p>
            <a:endParaRPr lang="en-US" dirty="0"/>
          </a:p>
          <a:p>
            <a:r>
              <a:rPr lang="en-US" dirty="0"/>
              <a:t>for </a:t>
            </a:r>
            <a:r>
              <a:rPr lang="en-US" dirty="0" err="1"/>
              <a:t>i</a:t>
            </a:r>
            <a:r>
              <a:rPr lang="en-US" dirty="0"/>
              <a:t> in range(</a:t>
            </a:r>
            <a:r>
              <a:rPr lang="en-US" dirty="0" err="1"/>
              <a:t>ulang</a:t>
            </a:r>
            <a:r>
              <a:rPr lang="en-US" dirty="0"/>
              <a:t>):</a:t>
            </a:r>
          </a:p>
          <a:p>
            <a:r>
              <a:rPr lang="en-US" dirty="0"/>
              <a:t>    print ("</a:t>
            </a:r>
            <a:r>
              <a:rPr lang="en-US" dirty="0" err="1"/>
              <a:t>Perulangan</a:t>
            </a:r>
            <a:r>
              <a:rPr lang="en-US" dirty="0"/>
              <a:t> </a:t>
            </a:r>
            <a:r>
              <a:rPr lang="en-US" dirty="0" err="1"/>
              <a:t>ke</a:t>
            </a:r>
            <a:r>
              <a:rPr lang="en-US" dirty="0"/>
              <a:t>-" + </a:t>
            </a:r>
            <a:r>
              <a:rPr lang="en-US" dirty="0" err="1"/>
              <a:t>str</a:t>
            </a:r>
            <a:r>
              <a:rPr lang="en-US" dirty="0"/>
              <a:t>(</a:t>
            </a:r>
            <a:r>
              <a:rPr lang="en-US" dirty="0" err="1"/>
              <a:t>i</a:t>
            </a:r>
            <a:r>
              <a:rPr lang="en-US" dirty="0"/>
              <a:t>))</a:t>
            </a:r>
          </a:p>
        </p:txBody>
      </p:sp>
      <p:sp>
        <p:nvSpPr>
          <p:cNvPr id="4" name="Slide Number Placeholder 3"/>
          <p:cNvSpPr>
            <a:spLocks noGrp="1"/>
          </p:cNvSpPr>
          <p:nvPr>
            <p:ph type="sldNum" sz="quarter" idx="10"/>
          </p:nvPr>
        </p:nvSpPr>
        <p:spPr/>
        <p:txBody>
          <a:bodyPr/>
          <a:lstStyle/>
          <a:p>
            <a:fld id="{415304B9-FD89-47CF-A875-D56650EC33FC}" type="slidenum">
              <a:rPr lang="en-US" smtClean="0"/>
              <a:t>36</a:t>
            </a:fld>
            <a:endParaRPr lang="en-US"/>
          </a:p>
        </p:txBody>
      </p:sp>
    </p:spTree>
    <p:extLst>
      <p:ext uri="{BB962C8B-B14F-4D97-AF65-F5344CB8AC3E}">
        <p14:creationId xmlns:p14="http://schemas.microsoft.com/office/powerpoint/2010/main" val="2944485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DE934FF-F4E1-47C5-9CA5-30A81DDE2BE4}" type="datetimeFigureOut">
              <a:rPr lang="en-US" smtClean="0"/>
              <a:t>3/30/2020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t>3/30/2020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t>3/30/2020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t>3/30/2020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934FF-F4E1-47C5-9CA5-30A81DDE2BE4}" type="datetimeFigureOut">
              <a:rPr lang="en-US" smtClean="0"/>
              <a:t>3/30/2020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E934FF-F4E1-47C5-9CA5-30A81DDE2BE4}" type="datetimeFigureOut">
              <a:rPr lang="en-US" smtClean="0"/>
              <a:t>3/30/2020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E934FF-F4E1-47C5-9CA5-30A81DDE2BE4}" type="datetimeFigureOut">
              <a:rPr lang="en-US" smtClean="0"/>
              <a:t>3/30/2020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E934FF-F4E1-47C5-9CA5-30A81DDE2BE4}" type="datetimeFigureOut">
              <a:rPr lang="en-US" smtClean="0"/>
              <a:t>3/30/2020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t>3/30/2020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t>3/30/2020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t>3/30/2020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t>3/30/2020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0.png"/><Relationship Id="rId7"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hyperlink" Target="https://en.wikipedia.org/wiki/Canny_edge_detector" TargetMode="External"/><Relationship Id="rId5" Type="http://schemas.openxmlformats.org/officeDocument/2006/relationships/image" Target="../media/image91.png"/><Relationship Id="rId10" Type="http://schemas.openxmlformats.org/officeDocument/2006/relationships/hyperlink" Target="https://docs.opencv.org/trunk/da/d22/tutorial_py_canny.html" TargetMode="External"/><Relationship Id="rId4" Type="http://schemas.openxmlformats.org/officeDocument/2006/relationships/image" Target="../media/image95.png"/><Relationship Id="rId9" Type="http://schemas.openxmlformats.org/officeDocument/2006/relationships/image" Target="../media/image98.png"/></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hyperlink" Target="https://en.wikipedia.org/wiki/Otsu's_method" TargetMode="External"/><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hyperlink" Target="https://docs.opencv.org/master/d7/d4d/tutorial_py_thresholding.html" TargetMode="External"/><Relationship Id="rId5" Type="http://schemas.openxmlformats.org/officeDocument/2006/relationships/image" Target="../media/image106.GIF"/><Relationship Id="rId4" Type="http://schemas.openxmlformats.org/officeDocument/2006/relationships/image" Target="../media/image105.png"/></Relationships>
</file>

<file path=ppt/slides/_rels/slide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8.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docs.opencv.org/master/d4/d73/tutorial_py_contours_begin.html" TargetMode="Externa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docs.opencv.org/master/d3/dc0/group__imgproc__shape.html#ga819779b9857cc2f8601e6526a3a5bc71"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hyperlink" Target="https://docs.opencv.org/3.4/d9/db0/tutorial_hough_lines.html" TargetMode="External"/><Relationship Id="rId4" Type="http://schemas.openxmlformats.org/officeDocument/2006/relationships/image" Target="../media/image115.png"/></Relationships>
</file>

<file path=ppt/slides/_rels/slide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docs.opencv.org/master/dd/d1a/group__imgproc__feature.html#ga073687a5b96ac7a3ab5802eb5510fe65"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docs.opencv.org/master/dd/d1a/group__imgproc__feature.html#ga47849c3be0d0406ad3ca45db65a25d2d" TargetMode="External"/><Relationship Id="rId4" Type="http://schemas.openxmlformats.org/officeDocument/2006/relationships/hyperlink" Target="https://docs.opencv.org/master/dd/d1a/group__imgproc__feature.html#gga073687a5b96ac7a3ab5802eb5510fe65ab1bf00a90864db34b2f72fa76389931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image" Target="../media/image122.jpeg"/></Relationships>
</file>

<file path=ppt/slides/_rels/slide9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443" y="3594100"/>
            <a:ext cx="2880825" cy="1926552"/>
          </a:xfrm>
          <a:prstGeom prst="rect">
            <a:avLst/>
          </a:prstGeom>
          <a:effectLst>
            <a:outerShdw blurRad="50800" dist="38100" dir="2700000" algn="tl" rotWithShape="0">
              <a:prstClr val="black">
                <a:alpha val="40000"/>
              </a:prstClr>
            </a:outerShdw>
          </a:effectLst>
        </p:spPr>
      </p:pic>
      <p:sp>
        <p:nvSpPr>
          <p:cNvPr id="5" name="Rectangle 4"/>
          <p:cNvSpPr/>
          <p:nvPr/>
        </p:nvSpPr>
        <p:spPr>
          <a:xfrm>
            <a:off x="5934075" y="-12700"/>
            <a:ext cx="6259830"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5934075" y="563880"/>
            <a:ext cx="5923280" cy="2585323"/>
          </a:xfrm>
          <a:prstGeom prst="rect">
            <a:avLst/>
          </a:prstGeom>
          <a:noFill/>
        </p:spPr>
        <p:txBody>
          <a:bodyPr wrap="square" rtlCol="0">
            <a:spAutoFit/>
          </a:bodyPr>
          <a:lstStyle/>
          <a:p>
            <a:pPr algn="r"/>
            <a:r>
              <a:rPr lang="x-none" altLang="en-US" sz="5400" dirty="0">
                <a:solidFill>
                  <a:schemeClr val="bg1"/>
                </a:solidFill>
              </a:rPr>
              <a:t>Training</a:t>
            </a:r>
          </a:p>
          <a:p>
            <a:pPr algn="r"/>
            <a:r>
              <a:rPr lang="x-none" altLang="en-US" sz="5400" dirty="0">
                <a:solidFill>
                  <a:schemeClr val="bg1"/>
                </a:solidFill>
              </a:rPr>
              <a:t>Raspberry Pi </a:t>
            </a:r>
          </a:p>
          <a:p>
            <a:pPr algn="r"/>
            <a:r>
              <a:rPr lang="x-none" altLang="en-US" sz="5400" dirty="0">
                <a:solidFill>
                  <a:schemeClr val="bg1"/>
                </a:solidFill>
              </a:rPr>
              <a:t>OpenCV</a:t>
            </a:r>
            <a:r>
              <a:rPr lang="en-US" altLang="en-US" sz="5400" dirty="0">
                <a:solidFill>
                  <a:schemeClr val="bg1"/>
                </a:solidFill>
              </a:rPr>
              <a:t> &amp; </a:t>
            </a:r>
            <a:r>
              <a:rPr lang="x-none" altLang="en-US" sz="5400" dirty="0">
                <a:solidFill>
                  <a:schemeClr val="bg1"/>
                </a:solidFill>
              </a:rPr>
              <a:t>Python</a:t>
            </a:r>
            <a:endParaRPr lang="x-none" altLang="en-US" sz="2800" dirty="0">
              <a:solidFill>
                <a:schemeClr val="bg1"/>
              </a:solidFill>
            </a:endParaRPr>
          </a:p>
        </p:txBody>
      </p:sp>
      <p:grpSp>
        <p:nvGrpSpPr>
          <p:cNvPr id="12" name="Group 11"/>
          <p:cNvGrpSpPr/>
          <p:nvPr/>
        </p:nvGrpSpPr>
        <p:grpSpPr>
          <a:xfrm>
            <a:off x="796290" y="563880"/>
            <a:ext cx="4640580" cy="1243330"/>
            <a:chOff x="1674" y="5140"/>
            <a:chExt cx="7308" cy="1958"/>
          </a:xfrm>
        </p:grpSpPr>
        <p:pic>
          <p:nvPicPr>
            <p:cNvPr id="7" name="Picture 6" descr="raspberry-pi-logo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3886" y="5140"/>
              <a:ext cx="3146" cy="1776"/>
            </a:xfrm>
            <a:prstGeom prst="rect">
              <a:avLst/>
            </a:prstGeom>
          </p:spPr>
        </p:pic>
        <p:pic>
          <p:nvPicPr>
            <p:cNvPr id="8" name="Picture 7" descr="1200px-OpenCV_Logo_with_text_svg_version.svg"/>
            <p:cNvPicPr>
              <a:picLocks noChangeAspect="1"/>
            </p:cNvPicPr>
            <p:nvPr/>
          </p:nvPicPr>
          <p:blipFill>
            <a:blip r:embed="rId5"/>
            <a:stretch>
              <a:fillRect/>
            </a:stretch>
          </p:blipFill>
          <p:spPr>
            <a:xfrm>
              <a:off x="7393" y="5140"/>
              <a:ext cx="1589" cy="1958"/>
            </a:xfrm>
            <a:prstGeom prst="rect">
              <a:avLst/>
            </a:prstGeom>
          </p:spPr>
        </p:pic>
        <p:pic>
          <p:nvPicPr>
            <p:cNvPr id="9" name="Picture 8" descr="python-logo-C50EED1930-seeklogo.com"/>
            <p:cNvPicPr>
              <a:picLocks noChangeAspect="1"/>
            </p:cNvPicPr>
            <p:nvPr/>
          </p:nvPicPr>
          <p:blipFill>
            <a:blip r:embed="rId6"/>
            <a:stretch>
              <a:fillRect/>
            </a:stretch>
          </p:blipFill>
          <p:spPr>
            <a:xfrm>
              <a:off x="1674" y="5140"/>
              <a:ext cx="1724" cy="1930"/>
            </a:xfrm>
            <a:prstGeom prst="rect">
              <a:avLst/>
            </a:prstGeom>
          </p:spPr>
        </p:pic>
      </p:grpSp>
      <p:sp>
        <p:nvSpPr>
          <p:cNvPr id="2" name="TextBox 1"/>
          <p:cNvSpPr txBox="1"/>
          <p:nvPr/>
        </p:nvSpPr>
        <p:spPr>
          <a:xfrm>
            <a:off x="291465" y="5992297"/>
            <a:ext cx="4432300" cy="461665"/>
          </a:xfrm>
          <a:prstGeom prst="rect">
            <a:avLst/>
          </a:prstGeom>
          <a:noFill/>
        </p:spPr>
        <p:txBody>
          <a:bodyPr wrap="square" rtlCol="0">
            <a:spAutoFit/>
          </a:bodyPr>
          <a:lstStyle/>
          <a:p>
            <a:r>
              <a:rPr lang="en-US" sz="2400" i="1" dirty="0" err="1"/>
              <a:t>M.Naufal</a:t>
            </a:r>
            <a:endParaRPr lang="en-US" i="1" dirty="0"/>
          </a:p>
        </p:txBody>
      </p:sp>
      <p:pic>
        <p:nvPicPr>
          <p:cNvPr id="4" name="Picture 3"/>
          <p:cNvPicPr>
            <a:picLocks noChangeAspect="1"/>
          </p:cNvPicPr>
          <p:nvPr/>
        </p:nvPicPr>
        <p:blipFill>
          <a:blip r:embed="rId7"/>
          <a:stretch>
            <a:fillRect/>
          </a:stretch>
        </p:blipFill>
        <p:spPr>
          <a:xfrm>
            <a:off x="8328706" y="3908268"/>
            <a:ext cx="3865199" cy="2822693"/>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8685" y="2604060"/>
            <a:ext cx="3161709" cy="1635910"/>
          </a:xfrm>
          <a:prstGeom prst="rect">
            <a:avLst/>
          </a:prstGeom>
          <a:effectLst>
            <a:outerShdw blurRad="50800" dist="38100" dir="2700000" algn="tl" rotWithShape="0">
              <a:prstClr val="black">
                <a:alpha val="40000"/>
              </a:prstClr>
            </a:outerShdw>
          </a:effectLst>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6720" y="3751663"/>
            <a:ext cx="1984916" cy="1762919"/>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94535"/>
            <a:ext cx="10515600" cy="4351338"/>
          </a:xfrm>
        </p:spPr>
        <p:txBody>
          <a:bodyPr>
            <a:normAutofit/>
          </a:bodyPr>
          <a:lstStyle/>
          <a:p>
            <a:r>
              <a:rPr lang="id-ID" dirty="0"/>
              <a:t>Sudo apt-get update</a:t>
            </a:r>
          </a:p>
          <a:p>
            <a:r>
              <a:rPr lang="id-ID" dirty="0"/>
              <a:t>Sudo apt-get update</a:t>
            </a:r>
          </a:p>
          <a:p>
            <a:r>
              <a:rPr lang="en-US" dirty="0" err="1"/>
              <a:t>sudo</a:t>
            </a:r>
            <a:r>
              <a:rPr lang="en-US" dirty="0"/>
              <a:t> apt-get install -y python-dev</a:t>
            </a:r>
          </a:p>
          <a:p>
            <a:r>
              <a:rPr lang="en-US" dirty="0" err="1"/>
              <a:t>sudo</a:t>
            </a:r>
            <a:r>
              <a:rPr lang="en-US" dirty="0"/>
              <a:t> apt-get -y install python3-pip</a:t>
            </a:r>
          </a:p>
          <a:p>
            <a:r>
              <a:rPr lang="en-US" dirty="0" err="1"/>
              <a:t>sudo</a:t>
            </a:r>
            <a:r>
              <a:rPr lang="en-US" dirty="0"/>
              <a:t> pip3 install </a:t>
            </a:r>
            <a:r>
              <a:rPr lang="en-US" dirty="0" err="1"/>
              <a:t>jupyter</a:t>
            </a:r>
            <a:endParaRPr lang="en-US" dirty="0"/>
          </a:p>
          <a:p>
            <a:r>
              <a:rPr lang="en-US" dirty="0" err="1"/>
              <a:t>sudo</a:t>
            </a:r>
            <a:r>
              <a:rPr lang="en-US" dirty="0"/>
              <a:t> ipython3 </a:t>
            </a:r>
            <a:r>
              <a:rPr lang="en-US" dirty="0" err="1"/>
              <a:t>kernelspec</a:t>
            </a:r>
            <a:r>
              <a:rPr lang="en-US" dirty="0"/>
              <a:t> install-self</a:t>
            </a:r>
          </a:p>
          <a:p>
            <a:endParaRPr lang="en-US" dirty="0"/>
          </a:p>
          <a:p>
            <a:r>
              <a:rPr lang="en-US" dirty="0" err="1"/>
              <a:t>jupyter</a:t>
            </a:r>
            <a:r>
              <a:rPr lang="en-US" dirty="0"/>
              <a:t> notebook --no-browser --</a:t>
            </a:r>
            <a:r>
              <a:rPr lang="en-US" dirty="0" err="1"/>
              <a:t>ip</a:t>
            </a:r>
            <a:r>
              <a:rPr lang="en-US" dirty="0"/>
              <a:t> 192.168.43.254 --port 8888</a:t>
            </a:r>
          </a:p>
        </p:txBody>
      </p:sp>
      <p:sp>
        <p:nvSpPr>
          <p:cNvPr id="5" name="Rectangle 4"/>
          <p:cNvSpPr/>
          <p:nvPr/>
        </p:nvSpPr>
        <p:spPr>
          <a:xfrm>
            <a:off x="0" y="665358"/>
            <a:ext cx="625983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Install Library</a:t>
            </a:r>
            <a:endParaRPr lang="en-US" sz="60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934075" y="-12700"/>
            <a:ext cx="6259830"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5104130" y="1866265"/>
            <a:ext cx="6677025" cy="2157095"/>
          </a:xfrm>
          <a:prstGeom prst="rect">
            <a:avLst/>
          </a:prstGeom>
          <a:noFill/>
        </p:spPr>
        <p:txBody>
          <a:bodyPr wrap="square" rtlCol="0">
            <a:spAutoFit/>
          </a:bodyPr>
          <a:lstStyle/>
          <a:p>
            <a:pPr algn="r"/>
            <a:r>
              <a:rPr lang="x-none" altLang="en-US" sz="5400" dirty="0">
                <a:solidFill>
                  <a:schemeClr val="bg1"/>
                </a:solidFill>
              </a:rPr>
              <a:t>Real-time Video Analytic</a:t>
            </a:r>
          </a:p>
          <a:p>
            <a:pPr algn="r"/>
            <a:r>
              <a:rPr lang="x-none" altLang="en-US" sz="2400" dirty="0">
                <a:solidFill>
                  <a:schemeClr val="bg1"/>
                </a:solidFill>
              </a:rPr>
              <a:t>Multithreading</a:t>
            </a:r>
          </a:p>
        </p:txBody>
      </p:sp>
      <p:sp>
        <p:nvSpPr>
          <p:cNvPr id="2" name="Text Box 1"/>
          <p:cNvSpPr txBox="1"/>
          <p:nvPr/>
        </p:nvSpPr>
        <p:spPr>
          <a:xfrm>
            <a:off x="9144635" y="5536565"/>
            <a:ext cx="2540000" cy="365760"/>
          </a:xfrm>
          <a:prstGeom prst="rect">
            <a:avLst/>
          </a:prstGeom>
          <a:noFill/>
        </p:spPr>
        <p:txBody>
          <a:bodyPr wrap="square" rtlCol="0" anchor="t">
            <a:spAutoFit/>
          </a:bodyPr>
          <a:lstStyle/>
          <a:p>
            <a:pPr algn="r"/>
            <a:r>
              <a:rPr lang="en-US" i="1" dirty="0">
                <a:solidFill>
                  <a:schemeClr val="bg1"/>
                </a:solidFill>
              </a:rPr>
              <a:t>pip install </a:t>
            </a:r>
            <a:r>
              <a:rPr lang="en-US" i="1" dirty="0" err="1">
                <a:solidFill>
                  <a:schemeClr val="bg1"/>
                </a:solidFill>
              </a:rPr>
              <a:t>imutils</a:t>
            </a:r>
            <a:endParaRPr lang="en-US" i="1" dirty="0">
              <a:solidFill>
                <a:schemeClr val="bg1"/>
              </a:solidFill>
            </a:endParaRPr>
          </a:p>
        </p:txBody>
      </p:sp>
      <p:pic>
        <p:nvPicPr>
          <p:cNvPr id="4" name="Picture 3" descr="file_video_stream_queue"/>
          <p:cNvPicPr>
            <a:picLocks noChangeAspect="1"/>
          </p:cNvPicPr>
          <p:nvPr/>
        </p:nvPicPr>
        <p:blipFill>
          <a:blip r:embed="rId2"/>
          <a:stretch>
            <a:fillRect/>
          </a:stretch>
        </p:blipFill>
        <p:spPr>
          <a:xfrm>
            <a:off x="1125855" y="385446"/>
            <a:ext cx="3565525" cy="233564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522" y="3422015"/>
            <a:ext cx="5142189" cy="2965524"/>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0498" t="12110" r="38873" b="12891"/>
          <a:stretch>
            <a:fillRect/>
          </a:stretch>
        </p:blipFill>
        <p:spPr>
          <a:xfrm>
            <a:off x="0" y="128587"/>
            <a:ext cx="6373936" cy="6615113"/>
          </a:xfrm>
          <a:prstGeom prst="rect">
            <a:avLst/>
          </a:prstGeom>
        </p:spPr>
      </p:pic>
      <p:pic>
        <p:nvPicPr>
          <p:cNvPr id="6" name="Picture 5"/>
          <p:cNvPicPr>
            <a:picLocks noChangeAspect="1"/>
          </p:cNvPicPr>
          <p:nvPr/>
        </p:nvPicPr>
        <p:blipFill rotWithShape="1">
          <a:blip r:embed="rId4"/>
          <a:srcRect r="36877"/>
          <a:stretch>
            <a:fillRect/>
          </a:stretch>
        </p:blipFill>
        <p:spPr>
          <a:xfrm>
            <a:off x="6373936" y="85723"/>
            <a:ext cx="5598990" cy="4286252"/>
          </a:xfrm>
          <a:prstGeom prst="rect">
            <a:avLst/>
          </a:prstGeom>
        </p:spPr>
      </p:pic>
      <p:sp>
        <p:nvSpPr>
          <p:cNvPr id="7" name="Rectangle 6"/>
          <p:cNvSpPr/>
          <p:nvPr/>
        </p:nvSpPr>
        <p:spPr>
          <a:xfrm>
            <a:off x="6786564" y="4909344"/>
            <a:ext cx="5434818" cy="129698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Box 5"/>
          <p:cNvSpPr txBox="1"/>
          <p:nvPr/>
        </p:nvSpPr>
        <p:spPr>
          <a:xfrm>
            <a:off x="6672261" y="4957672"/>
            <a:ext cx="5519739" cy="1200329"/>
          </a:xfrm>
          <a:prstGeom prst="rect">
            <a:avLst/>
          </a:prstGeom>
          <a:noFill/>
        </p:spPr>
        <p:txBody>
          <a:bodyPr wrap="square" rtlCol="0">
            <a:spAutoFit/>
          </a:bodyPr>
          <a:lstStyle/>
          <a:p>
            <a:pPr algn="r"/>
            <a:r>
              <a:rPr lang="en-US" altLang="en-US" sz="3600" dirty="0">
                <a:solidFill>
                  <a:schemeClr val="bg1"/>
                </a:solidFill>
              </a:rPr>
              <a:t>Multi-thread</a:t>
            </a:r>
          </a:p>
          <a:p>
            <a:pPr algn="r"/>
            <a:r>
              <a:rPr lang="en-US" altLang="en-US" sz="3600" dirty="0">
                <a:solidFill>
                  <a:schemeClr val="bg1"/>
                </a:solidFill>
              </a:rPr>
              <a:t>Video stream</a:t>
            </a:r>
            <a:endParaRPr lang="x-none" altLang="en-US" sz="36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aspberry-pi-logo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2277110" y="2873534"/>
            <a:ext cx="1997710" cy="1127760"/>
          </a:xfrm>
          <a:prstGeom prst="rect">
            <a:avLst/>
          </a:prstGeom>
        </p:spPr>
      </p:pic>
      <p:sp>
        <p:nvSpPr>
          <p:cNvPr id="5" name="Rectangle 4"/>
          <p:cNvSpPr/>
          <p:nvPr/>
        </p:nvSpPr>
        <p:spPr>
          <a:xfrm>
            <a:off x="5934075" y="-12700"/>
            <a:ext cx="6259830"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5934075" y="2873534"/>
            <a:ext cx="5771515" cy="923330"/>
          </a:xfrm>
          <a:prstGeom prst="rect">
            <a:avLst/>
          </a:prstGeom>
          <a:noFill/>
        </p:spPr>
        <p:txBody>
          <a:bodyPr wrap="square" rtlCol="0">
            <a:spAutoFit/>
          </a:bodyPr>
          <a:lstStyle/>
          <a:p>
            <a:pPr algn="r"/>
            <a:r>
              <a:rPr lang="en-US" altLang="en-US" sz="5400" dirty="0" err="1">
                <a:solidFill>
                  <a:schemeClr val="bg1"/>
                </a:solidFill>
              </a:rPr>
              <a:t>Dasar</a:t>
            </a:r>
            <a:r>
              <a:rPr lang="en-US" altLang="en-US" sz="5400" dirty="0">
                <a:solidFill>
                  <a:schemeClr val="bg1"/>
                </a:solidFill>
              </a:rPr>
              <a:t> Linux CLI</a:t>
            </a:r>
            <a:endParaRPr lang="x-none" altLang="en-US" sz="24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5358"/>
            <a:ext cx="625983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Perintah</a:t>
            </a:r>
            <a:r>
              <a:rPr lang="en-US" sz="4000" dirty="0"/>
              <a:t> </a:t>
            </a:r>
            <a:r>
              <a:rPr lang="en-US" sz="4000" dirty="0" err="1"/>
              <a:t>Dasar</a:t>
            </a:r>
            <a:r>
              <a:rPr lang="en-US" sz="4000" dirty="0"/>
              <a:t> </a:t>
            </a:r>
            <a:r>
              <a:rPr lang="en-US" sz="4000" dirty="0" err="1"/>
              <a:t>Filesystem</a:t>
            </a:r>
            <a:endParaRPr lang="en-US" sz="6000" dirty="0"/>
          </a:p>
        </p:txBody>
      </p:sp>
      <p:graphicFrame>
        <p:nvGraphicFramePr>
          <p:cNvPr id="2" name="Table 1"/>
          <p:cNvGraphicFramePr>
            <a:graphicFrameLocks noGrp="1"/>
          </p:cNvGraphicFramePr>
          <p:nvPr/>
        </p:nvGraphicFramePr>
        <p:xfrm>
          <a:off x="782522" y="2219716"/>
          <a:ext cx="10672878" cy="2606426"/>
        </p:xfrm>
        <a:graphic>
          <a:graphicData uri="http://schemas.openxmlformats.org/drawingml/2006/table">
            <a:tbl>
              <a:tblPr/>
              <a:tblGrid>
                <a:gridCol w="1097078">
                  <a:extLst>
                    <a:ext uri="{9D8B030D-6E8A-4147-A177-3AD203B41FA5}">
                      <a16:colId xmlns:a16="http://schemas.microsoft.com/office/drawing/2014/main" xmlns="" val="20000"/>
                    </a:ext>
                  </a:extLst>
                </a:gridCol>
                <a:gridCol w="4613305">
                  <a:extLst>
                    <a:ext uri="{9D8B030D-6E8A-4147-A177-3AD203B41FA5}">
                      <a16:colId xmlns:a16="http://schemas.microsoft.com/office/drawing/2014/main" xmlns="" val="20001"/>
                    </a:ext>
                  </a:extLst>
                </a:gridCol>
                <a:gridCol w="4962495">
                  <a:extLst>
                    <a:ext uri="{9D8B030D-6E8A-4147-A177-3AD203B41FA5}">
                      <a16:colId xmlns:a16="http://schemas.microsoft.com/office/drawing/2014/main" xmlns="" val="20002"/>
                    </a:ext>
                  </a:extLst>
                </a:gridCol>
              </a:tblGrid>
              <a:tr h="210677">
                <a:tc>
                  <a:txBody>
                    <a:bodyPr/>
                    <a:lstStyle/>
                    <a:p>
                      <a:pPr algn="ctr" fontAlgn="base"/>
                      <a:r>
                        <a:rPr lang="en-US" sz="1800" b="1" dirty="0" err="1">
                          <a:effectLst/>
                        </a:rPr>
                        <a:t>pwd</a:t>
                      </a:r>
                      <a:endParaRPr lang="en-US" sz="1800" b="1" dirty="0">
                        <a:effectLst/>
                      </a:endParaRPr>
                    </a:p>
                  </a:txBody>
                  <a:tcPr marL="37191" marR="37191" marT="18595" marB="18595" anchor="ctr">
                    <a:lnL>
                      <a:noFill/>
                    </a:lnL>
                    <a:lnR>
                      <a:noFill/>
                    </a:lnR>
                    <a:lnT>
                      <a:noFill/>
                    </a:lnT>
                    <a:lnB>
                      <a:noFill/>
                    </a:lnB>
                  </a:tcPr>
                </a:tc>
                <a:tc>
                  <a:txBody>
                    <a:bodyPr/>
                    <a:lstStyle/>
                    <a:p>
                      <a:pPr algn="l" fontAlgn="base"/>
                      <a:r>
                        <a:rPr lang="fi-FI" sz="1800" dirty="0">
                          <a:effectLst/>
                        </a:rPr>
                        <a:t>Menampilkan direktori kerja saat ini.</a:t>
                      </a:r>
                    </a:p>
                  </a:txBody>
                  <a:tcPr marL="37191" marR="37191" marT="18595" marB="18595" anchor="ctr">
                    <a:lnL>
                      <a:noFill/>
                    </a:lnL>
                    <a:lnR>
                      <a:noFill/>
                    </a:lnR>
                    <a:lnT>
                      <a:noFill/>
                    </a:lnT>
                    <a:lnB>
                      <a:noFill/>
                    </a:lnB>
                  </a:tcPr>
                </a:tc>
                <a:tc>
                  <a:txBody>
                    <a:bodyPr/>
                    <a:lstStyle/>
                    <a:p>
                      <a:pPr algn="l" fontAlgn="base"/>
                      <a:endParaRPr lang="fi-FI"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0"/>
                  </a:ext>
                </a:extLst>
              </a:tr>
              <a:tr h="368683">
                <a:tc>
                  <a:txBody>
                    <a:bodyPr/>
                    <a:lstStyle/>
                    <a:p>
                      <a:pPr algn="ctr" fontAlgn="base"/>
                      <a:r>
                        <a:rPr lang="en-US" sz="1800" b="1" dirty="0">
                          <a:effectLst/>
                        </a:rPr>
                        <a:t>ls</a:t>
                      </a:r>
                    </a:p>
                  </a:txBody>
                  <a:tcPr marL="37191" marR="37191" marT="18595" marB="18595" anchor="ctr">
                    <a:lnL>
                      <a:noFill/>
                    </a:lnL>
                    <a:lnR>
                      <a:noFill/>
                    </a:lnR>
                    <a:lnT>
                      <a:noFill/>
                    </a:lnT>
                    <a:lnB>
                      <a:noFill/>
                    </a:lnB>
                  </a:tcPr>
                </a:tc>
                <a:tc>
                  <a:txBody>
                    <a:bodyPr/>
                    <a:lstStyle/>
                    <a:p>
                      <a:pPr algn="l" fontAlgn="base"/>
                      <a:r>
                        <a:rPr lang="en-US" sz="1800" dirty="0" err="1">
                          <a:effectLst/>
                        </a:rPr>
                        <a:t>Mendaftar</a:t>
                      </a:r>
                      <a:r>
                        <a:rPr lang="en-US" sz="1800" dirty="0">
                          <a:effectLst/>
                        </a:rPr>
                        <a:t> </a:t>
                      </a:r>
                      <a:r>
                        <a:rPr lang="en-US" sz="1800" dirty="0" err="1">
                          <a:effectLst/>
                        </a:rPr>
                        <a:t>isi</a:t>
                      </a:r>
                      <a:r>
                        <a:rPr lang="en-US" sz="1800" dirty="0">
                          <a:effectLst/>
                        </a:rPr>
                        <a:t> </a:t>
                      </a:r>
                      <a:r>
                        <a:rPr lang="en-US" sz="1800" dirty="0" err="1">
                          <a:effectLst/>
                        </a:rPr>
                        <a:t>dari</a:t>
                      </a:r>
                      <a:r>
                        <a:rPr lang="en-US" sz="1800" dirty="0">
                          <a:effectLst/>
                        </a:rPr>
                        <a:t> </a:t>
                      </a:r>
                      <a:r>
                        <a:rPr lang="en-US" sz="1800" dirty="0" err="1">
                          <a:effectLst/>
                        </a:rPr>
                        <a:t>direktori</a:t>
                      </a:r>
                      <a:r>
                        <a:rPr lang="en-US" sz="1800" dirty="0">
                          <a:effectLst/>
                        </a:rPr>
                        <a:t> </a:t>
                      </a:r>
                      <a:r>
                        <a:rPr lang="en-US" sz="1800" dirty="0" err="1">
                          <a:effectLst/>
                        </a:rPr>
                        <a:t>kerja</a:t>
                      </a:r>
                      <a:r>
                        <a:rPr lang="en-US" sz="1800" dirty="0">
                          <a:effectLst/>
                        </a:rPr>
                        <a:t> </a:t>
                      </a:r>
                      <a:r>
                        <a:rPr lang="en-US" sz="1800" dirty="0" err="1">
                          <a:effectLst/>
                        </a:rPr>
                        <a:t>saat</a:t>
                      </a:r>
                      <a:r>
                        <a:rPr lang="en-US" sz="1800" dirty="0">
                          <a:effectLst/>
                        </a:rPr>
                        <a:t> </a:t>
                      </a:r>
                      <a:r>
                        <a:rPr lang="en-US" sz="1800" dirty="0" err="1">
                          <a:effectLst/>
                        </a:rPr>
                        <a:t>ini</a:t>
                      </a:r>
                      <a:r>
                        <a:rPr lang="en-US" sz="1800" dirty="0">
                          <a:effectLst/>
                        </a:rPr>
                        <a:t>.</a:t>
                      </a:r>
                    </a:p>
                  </a:txBody>
                  <a:tcPr marL="37191" marR="37191" marT="18595" marB="18595" anchor="ctr">
                    <a:lnL>
                      <a:noFill/>
                    </a:lnL>
                    <a:lnR>
                      <a:noFill/>
                    </a:lnR>
                    <a:lnT>
                      <a:noFill/>
                    </a:lnT>
                    <a:lnB>
                      <a:noFill/>
                    </a:lnB>
                  </a:tcPr>
                </a:tc>
                <a:tc>
                  <a:txBody>
                    <a:bodyPr/>
                    <a:lstStyle/>
                    <a:p>
                      <a:pPr algn="l" fontAlgn="base"/>
                      <a:endParaRPr lang="en-US"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1"/>
                  </a:ext>
                </a:extLst>
              </a:tr>
              <a:tr h="210677">
                <a:tc>
                  <a:txBody>
                    <a:bodyPr/>
                    <a:lstStyle/>
                    <a:p>
                      <a:pPr algn="ctr" fontAlgn="base"/>
                      <a:r>
                        <a:rPr lang="en-US" sz="1800" b="1" dirty="0">
                          <a:effectLst/>
                        </a:rPr>
                        <a:t>cd</a:t>
                      </a:r>
                    </a:p>
                  </a:txBody>
                  <a:tcPr marL="37191" marR="37191" marT="18595" marB="18595" anchor="ctr">
                    <a:lnL>
                      <a:noFill/>
                    </a:lnL>
                    <a:lnR>
                      <a:noFill/>
                    </a:lnR>
                    <a:lnT>
                      <a:noFill/>
                    </a:lnT>
                    <a:lnB>
                      <a:noFill/>
                    </a:lnB>
                  </a:tcPr>
                </a:tc>
                <a:tc>
                  <a:txBody>
                    <a:bodyPr/>
                    <a:lstStyle/>
                    <a:p>
                      <a:pPr algn="l" fontAlgn="base"/>
                      <a:r>
                        <a:rPr lang="en-US" sz="1800">
                          <a:effectLst/>
                        </a:rPr>
                        <a:t>Mengganti ke direktori lain.</a:t>
                      </a:r>
                    </a:p>
                  </a:txBody>
                  <a:tcPr marL="37191" marR="37191" marT="18595" marB="18595" anchor="ctr">
                    <a:lnL>
                      <a:noFill/>
                    </a:lnL>
                    <a:lnR>
                      <a:noFill/>
                    </a:lnR>
                    <a:lnT>
                      <a:noFill/>
                    </a:lnT>
                    <a:lnB>
                      <a:noFill/>
                    </a:lnB>
                  </a:tcPr>
                </a:tc>
                <a:tc>
                  <a:txBody>
                    <a:bodyPr/>
                    <a:lstStyle/>
                    <a:p>
                      <a:pPr algn="l" fontAlgn="base"/>
                      <a:endParaRPr lang="en-US" sz="180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2"/>
                  </a:ext>
                </a:extLst>
              </a:tr>
              <a:tr h="210677">
                <a:tc>
                  <a:txBody>
                    <a:bodyPr/>
                    <a:lstStyle/>
                    <a:p>
                      <a:pPr algn="ctr" fontAlgn="base"/>
                      <a:r>
                        <a:rPr lang="en-US" sz="1800" b="1" dirty="0" err="1">
                          <a:effectLst/>
                        </a:rPr>
                        <a:t>cp</a:t>
                      </a:r>
                      <a:endParaRPr lang="en-US" sz="1800" b="1" dirty="0">
                        <a:effectLst/>
                      </a:endParaRPr>
                    </a:p>
                  </a:txBody>
                  <a:tcPr marL="37191" marR="37191" marT="18595" marB="18595" anchor="ctr">
                    <a:lnL>
                      <a:noFill/>
                    </a:lnL>
                    <a:lnR>
                      <a:noFill/>
                    </a:lnR>
                    <a:lnT>
                      <a:noFill/>
                    </a:lnT>
                    <a:lnB>
                      <a:noFill/>
                    </a:lnB>
                  </a:tcPr>
                </a:tc>
                <a:tc>
                  <a:txBody>
                    <a:bodyPr/>
                    <a:lstStyle/>
                    <a:p>
                      <a:pPr algn="l" fontAlgn="base"/>
                      <a:r>
                        <a:rPr lang="en-US" sz="1800">
                          <a:effectLst/>
                        </a:rPr>
                        <a:t>Menyalin file.</a:t>
                      </a:r>
                    </a:p>
                  </a:txBody>
                  <a:tcPr marL="37191" marR="37191" marT="18595" marB="18595" anchor="ctr">
                    <a:lnL>
                      <a:noFill/>
                    </a:lnL>
                    <a:lnR>
                      <a:noFill/>
                    </a:lnR>
                    <a:lnT>
                      <a:noFill/>
                    </a:lnT>
                    <a:lnB>
                      <a:noFill/>
                    </a:lnB>
                  </a:tcPr>
                </a:tc>
                <a:tc>
                  <a:txBody>
                    <a:bodyPr/>
                    <a:lstStyle/>
                    <a:p>
                      <a:pPr algn="l" fontAlgn="base"/>
                      <a:endParaRPr lang="en-US" sz="180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3"/>
                  </a:ext>
                </a:extLst>
              </a:tr>
              <a:tr h="368683">
                <a:tc>
                  <a:txBody>
                    <a:bodyPr/>
                    <a:lstStyle/>
                    <a:p>
                      <a:pPr algn="ctr" fontAlgn="base"/>
                      <a:r>
                        <a:rPr lang="en-US" sz="1800" b="1" dirty="0">
                          <a:effectLst/>
                        </a:rPr>
                        <a:t>mv</a:t>
                      </a:r>
                    </a:p>
                  </a:txBody>
                  <a:tcPr marL="37191" marR="37191" marT="18595" marB="18595" anchor="ctr">
                    <a:lnL>
                      <a:noFill/>
                    </a:lnL>
                    <a:lnR>
                      <a:noFill/>
                    </a:lnR>
                    <a:lnT>
                      <a:noFill/>
                    </a:lnT>
                    <a:lnB>
                      <a:noFill/>
                    </a:lnB>
                  </a:tcPr>
                </a:tc>
                <a:tc>
                  <a:txBody>
                    <a:bodyPr/>
                    <a:lstStyle/>
                    <a:p>
                      <a:pPr algn="l" fontAlgn="base"/>
                      <a:r>
                        <a:rPr lang="sv-SE" sz="1800" dirty="0">
                          <a:effectLst/>
                        </a:rPr>
                        <a:t>Memindahkan file</a:t>
                      </a:r>
                      <a:r>
                        <a:rPr lang="sv-SE" sz="1800" baseline="0" dirty="0">
                          <a:effectLst/>
                        </a:rPr>
                        <a:t> atau </a:t>
                      </a:r>
                      <a:r>
                        <a:rPr lang="sv-SE" sz="1800" dirty="0">
                          <a:effectLst/>
                        </a:rPr>
                        <a:t>mengganti nama file.</a:t>
                      </a:r>
                    </a:p>
                  </a:txBody>
                  <a:tcPr marL="37191" marR="37191" marT="18595" marB="18595" anchor="ctr">
                    <a:lnL>
                      <a:noFill/>
                    </a:lnL>
                    <a:lnR>
                      <a:noFill/>
                    </a:lnR>
                    <a:lnT>
                      <a:noFill/>
                    </a:lnT>
                    <a:lnB>
                      <a:noFill/>
                    </a:lnB>
                  </a:tcPr>
                </a:tc>
                <a:tc>
                  <a:txBody>
                    <a:bodyPr/>
                    <a:lstStyle/>
                    <a:p>
                      <a:pPr algn="l" fontAlgn="base"/>
                      <a:endParaRPr lang="sv-SE"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4"/>
                  </a:ext>
                </a:extLst>
              </a:tr>
              <a:tr h="210677">
                <a:tc>
                  <a:txBody>
                    <a:bodyPr/>
                    <a:lstStyle/>
                    <a:p>
                      <a:pPr algn="ctr" fontAlgn="base"/>
                      <a:r>
                        <a:rPr lang="en-US" sz="1800" b="1">
                          <a:effectLst/>
                        </a:rPr>
                        <a:t>rm</a:t>
                      </a:r>
                    </a:p>
                  </a:txBody>
                  <a:tcPr marL="37191" marR="37191" marT="18595" marB="18595" anchor="ctr">
                    <a:lnL>
                      <a:noFill/>
                    </a:lnL>
                    <a:lnR>
                      <a:noFill/>
                    </a:lnR>
                    <a:lnT>
                      <a:noFill/>
                    </a:lnT>
                    <a:lnB>
                      <a:noFill/>
                    </a:lnB>
                  </a:tcPr>
                </a:tc>
                <a:tc>
                  <a:txBody>
                    <a:bodyPr/>
                    <a:lstStyle/>
                    <a:p>
                      <a:pPr algn="l" fontAlgn="base"/>
                      <a:r>
                        <a:rPr lang="en-US" sz="1800">
                          <a:effectLst/>
                        </a:rPr>
                        <a:t>Menghapus file atau direktori.</a:t>
                      </a:r>
                    </a:p>
                  </a:txBody>
                  <a:tcPr marL="37191" marR="37191" marT="18595" marB="18595" anchor="ctr">
                    <a:lnL>
                      <a:noFill/>
                    </a:lnL>
                    <a:lnR>
                      <a:noFill/>
                    </a:lnR>
                    <a:lnT>
                      <a:noFill/>
                    </a:lnT>
                    <a:lnB>
                      <a:noFill/>
                    </a:lnB>
                  </a:tcPr>
                </a:tc>
                <a:tc>
                  <a:txBody>
                    <a:bodyPr/>
                    <a:lstStyle/>
                    <a:p>
                      <a:pPr algn="l" fontAlgn="base"/>
                      <a:endParaRPr lang="en-US" sz="180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5"/>
                  </a:ext>
                </a:extLst>
              </a:tr>
              <a:tr h="210677">
                <a:tc>
                  <a:txBody>
                    <a:bodyPr/>
                    <a:lstStyle/>
                    <a:p>
                      <a:pPr algn="ctr" fontAlgn="base"/>
                      <a:r>
                        <a:rPr lang="en-US" sz="1800" b="1" dirty="0" err="1">
                          <a:effectLst/>
                        </a:rPr>
                        <a:t>mkdir</a:t>
                      </a:r>
                      <a:endParaRPr lang="en-US" sz="1800" b="1" dirty="0">
                        <a:effectLst/>
                      </a:endParaRPr>
                    </a:p>
                  </a:txBody>
                  <a:tcPr marL="37191" marR="37191" marT="18595" marB="18595" anchor="ctr">
                    <a:lnL>
                      <a:noFill/>
                    </a:lnL>
                    <a:lnR>
                      <a:noFill/>
                    </a:lnR>
                    <a:lnT>
                      <a:noFill/>
                    </a:lnT>
                    <a:lnB>
                      <a:noFill/>
                    </a:lnB>
                  </a:tcPr>
                </a:tc>
                <a:tc>
                  <a:txBody>
                    <a:bodyPr/>
                    <a:lstStyle/>
                    <a:p>
                      <a:pPr algn="l" fontAlgn="base"/>
                      <a:r>
                        <a:rPr lang="en-US" sz="1800" dirty="0" err="1">
                          <a:effectLst/>
                        </a:rPr>
                        <a:t>Membuat</a:t>
                      </a:r>
                      <a:r>
                        <a:rPr lang="en-US" sz="1800" dirty="0">
                          <a:effectLst/>
                        </a:rPr>
                        <a:t> </a:t>
                      </a:r>
                      <a:r>
                        <a:rPr lang="en-US" sz="1800" dirty="0" err="1">
                          <a:effectLst/>
                        </a:rPr>
                        <a:t>sebuah</a:t>
                      </a:r>
                      <a:r>
                        <a:rPr lang="en-US" sz="1800" dirty="0">
                          <a:effectLst/>
                        </a:rPr>
                        <a:t> </a:t>
                      </a:r>
                      <a:r>
                        <a:rPr lang="en-US" sz="1800" dirty="0" err="1">
                          <a:effectLst/>
                        </a:rPr>
                        <a:t>direktori</a:t>
                      </a:r>
                      <a:r>
                        <a:rPr lang="en-US" sz="1800" dirty="0">
                          <a:effectLst/>
                        </a:rPr>
                        <a:t> </a:t>
                      </a:r>
                      <a:r>
                        <a:rPr lang="en-US" sz="1800" dirty="0" err="1">
                          <a:effectLst/>
                        </a:rPr>
                        <a:t>baru</a:t>
                      </a:r>
                      <a:r>
                        <a:rPr lang="en-US" sz="1800" dirty="0">
                          <a:effectLst/>
                        </a:rPr>
                        <a:t>.</a:t>
                      </a:r>
                    </a:p>
                  </a:txBody>
                  <a:tcPr marL="37191" marR="37191" marT="18595" marB="18595" anchor="ctr">
                    <a:lnL>
                      <a:noFill/>
                    </a:lnL>
                    <a:lnR>
                      <a:noFill/>
                    </a:lnR>
                    <a:lnT>
                      <a:noFill/>
                    </a:lnT>
                    <a:lnB>
                      <a:noFill/>
                    </a:lnB>
                  </a:tcPr>
                </a:tc>
                <a:tc>
                  <a:txBody>
                    <a:bodyPr/>
                    <a:lstStyle/>
                    <a:p>
                      <a:pPr algn="l" fontAlgn="base"/>
                      <a:endParaRPr lang="en-US"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6"/>
                  </a:ext>
                </a:extLst>
              </a:tr>
              <a:tr h="210677">
                <a:tc>
                  <a:txBody>
                    <a:bodyPr/>
                    <a:lstStyle/>
                    <a:p>
                      <a:pPr algn="ctr" fontAlgn="base"/>
                      <a:r>
                        <a:rPr lang="en-US" sz="1800" b="1" dirty="0" err="1">
                          <a:effectLst/>
                        </a:rPr>
                        <a:t>rmdir</a:t>
                      </a:r>
                      <a:endParaRPr lang="en-US" sz="1800" b="1" dirty="0">
                        <a:effectLst/>
                      </a:endParaRPr>
                    </a:p>
                  </a:txBody>
                  <a:tcPr marL="37191" marR="37191" marT="18595" marB="18595" anchor="ctr">
                    <a:lnL>
                      <a:noFill/>
                    </a:lnL>
                    <a:lnR>
                      <a:noFill/>
                    </a:lnR>
                    <a:lnT>
                      <a:noFill/>
                    </a:lnT>
                    <a:lnB>
                      <a:noFill/>
                    </a:lnB>
                  </a:tcPr>
                </a:tc>
                <a:tc>
                  <a:txBody>
                    <a:bodyPr/>
                    <a:lstStyle/>
                    <a:p>
                      <a:pPr algn="l" fontAlgn="base"/>
                      <a:r>
                        <a:rPr lang="en-US" sz="1800">
                          <a:effectLst/>
                        </a:rPr>
                        <a:t>Menghapus sebuah direktori.</a:t>
                      </a:r>
                    </a:p>
                  </a:txBody>
                  <a:tcPr marL="37191" marR="37191" marT="18595" marB="18595" anchor="ctr">
                    <a:lnL>
                      <a:noFill/>
                    </a:lnL>
                    <a:lnR>
                      <a:noFill/>
                    </a:lnR>
                    <a:lnT>
                      <a:noFill/>
                    </a:lnT>
                    <a:lnB>
                      <a:noFill/>
                    </a:lnB>
                  </a:tcPr>
                </a:tc>
                <a:tc>
                  <a:txBody>
                    <a:bodyPr/>
                    <a:lstStyle/>
                    <a:p>
                      <a:pPr algn="l" fontAlgn="base"/>
                      <a:endParaRPr lang="en-US"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7"/>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5358"/>
            <a:ext cx="625983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Perintah</a:t>
            </a:r>
            <a:r>
              <a:rPr lang="en-US" sz="4000" dirty="0"/>
              <a:t> </a:t>
            </a:r>
            <a:r>
              <a:rPr lang="en-US" sz="4000" dirty="0" err="1"/>
              <a:t>Dasar</a:t>
            </a:r>
            <a:r>
              <a:rPr lang="en-US" sz="4000" dirty="0"/>
              <a:t> </a:t>
            </a:r>
            <a:r>
              <a:rPr lang="en-US" sz="4000" dirty="0" err="1"/>
              <a:t>Filesystem</a:t>
            </a:r>
            <a:endParaRPr lang="en-US" sz="6000" dirty="0"/>
          </a:p>
        </p:txBody>
      </p:sp>
      <p:graphicFrame>
        <p:nvGraphicFramePr>
          <p:cNvPr id="2" name="Table 1"/>
          <p:cNvGraphicFramePr>
            <a:graphicFrameLocks noGrp="1"/>
          </p:cNvGraphicFramePr>
          <p:nvPr/>
        </p:nvGraphicFramePr>
        <p:xfrm>
          <a:off x="782522" y="2219716"/>
          <a:ext cx="10672878" cy="3229446"/>
        </p:xfrm>
        <a:graphic>
          <a:graphicData uri="http://schemas.openxmlformats.org/drawingml/2006/table">
            <a:tbl>
              <a:tblPr/>
              <a:tblGrid>
                <a:gridCol w="1097078">
                  <a:extLst>
                    <a:ext uri="{9D8B030D-6E8A-4147-A177-3AD203B41FA5}">
                      <a16:colId xmlns:a16="http://schemas.microsoft.com/office/drawing/2014/main" xmlns="" val="20000"/>
                    </a:ext>
                  </a:extLst>
                </a:gridCol>
                <a:gridCol w="4613305">
                  <a:extLst>
                    <a:ext uri="{9D8B030D-6E8A-4147-A177-3AD203B41FA5}">
                      <a16:colId xmlns:a16="http://schemas.microsoft.com/office/drawing/2014/main" xmlns="" val="20001"/>
                    </a:ext>
                  </a:extLst>
                </a:gridCol>
                <a:gridCol w="4962495">
                  <a:extLst>
                    <a:ext uri="{9D8B030D-6E8A-4147-A177-3AD203B41FA5}">
                      <a16:colId xmlns:a16="http://schemas.microsoft.com/office/drawing/2014/main" xmlns="" val="20002"/>
                    </a:ext>
                  </a:extLst>
                </a:gridCol>
              </a:tblGrid>
              <a:tr h="210677">
                <a:tc>
                  <a:txBody>
                    <a:bodyPr/>
                    <a:lstStyle/>
                    <a:p>
                      <a:pPr algn="ctr" fontAlgn="base"/>
                      <a:r>
                        <a:rPr lang="en-US" sz="1800" b="1">
                          <a:effectLst/>
                        </a:rPr>
                        <a:t>pwd</a:t>
                      </a:r>
                    </a:p>
                  </a:txBody>
                  <a:tcPr marL="37191" marR="37191" marT="18595" marB="18595" anchor="ctr">
                    <a:lnL>
                      <a:noFill/>
                    </a:lnL>
                    <a:lnR>
                      <a:noFill/>
                    </a:lnR>
                    <a:lnT>
                      <a:noFill/>
                    </a:lnT>
                    <a:lnB>
                      <a:noFill/>
                    </a:lnB>
                  </a:tcPr>
                </a:tc>
                <a:tc>
                  <a:txBody>
                    <a:bodyPr/>
                    <a:lstStyle/>
                    <a:p>
                      <a:pPr algn="l" fontAlgn="base"/>
                      <a:r>
                        <a:rPr lang="fi-FI" sz="1800" dirty="0">
                          <a:effectLst/>
                        </a:rPr>
                        <a:t>Menampilkan direktori kerja saat ini.</a:t>
                      </a:r>
                    </a:p>
                  </a:txBody>
                  <a:tcPr marL="37191" marR="37191" marT="18595" marB="18595" anchor="ctr">
                    <a:lnL>
                      <a:noFill/>
                    </a:lnL>
                    <a:lnR>
                      <a:noFill/>
                    </a:lnR>
                    <a:lnT>
                      <a:noFill/>
                    </a:lnT>
                    <a:lnB>
                      <a:noFill/>
                    </a:lnB>
                  </a:tcPr>
                </a:tc>
                <a:tc>
                  <a:txBody>
                    <a:bodyPr/>
                    <a:lstStyle/>
                    <a:p>
                      <a:pPr algn="l" fontAlgn="base"/>
                      <a:endParaRPr lang="fi-FI"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0"/>
                  </a:ext>
                </a:extLst>
              </a:tr>
              <a:tr h="368683">
                <a:tc>
                  <a:txBody>
                    <a:bodyPr/>
                    <a:lstStyle/>
                    <a:p>
                      <a:pPr algn="ctr" fontAlgn="base"/>
                      <a:endParaRPr lang="en-US" sz="1800" b="1" dirty="0">
                        <a:effectLst/>
                      </a:endParaRPr>
                    </a:p>
                  </a:txBody>
                  <a:tcPr marL="37191" marR="37191" marT="18595" marB="18595" anchor="ctr">
                    <a:lnL>
                      <a:noFill/>
                    </a:lnL>
                    <a:lnR>
                      <a:noFill/>
                    </a:lnR>
                    <a:lnT>
                      <a:noFill/>
                    </a:lnT>
                    <a:lnB>
                      <a:noFill/>
                    </a:lnB>
                  </a:tcPr>
                </a:tc>
                <a:tc>
                  <a:txBody>
                    <a:bodyPr/>
                    <a:lstStyle/>
                    <a:p>
                      <a:pPr algn="l" fontAlgn="base"/>
                      <a:endParaRPr lang="en-US" sz="1800" dirty="0">
                        <a:effectLst/>
                      </a:endParaRPr>
                    </a:p>
                  </a:txBody>
                  <a:tcPr marL="37191" marR="37191" marT="18595" marB="18595" anchor="ctr">
                    <a:lnL>
                      <a:noFill/>
                    </a:lnL>
                    <a:lnR>
                      <a:noFill/>
                    </a:lnR>
                    <a:lnT>
                      <a:noFill/>
                    </a:lnT>
                    <a:lnB>
                      <a:noFill/>
                    </a:lnB>
                  </a:tcPr>
                </a:tc>
                <a:tc>
                  <a:txBody>
                    <a:bodyPr/>
                    <a:lstStyle/>
                    <a:p>
                      <a:pPr algn="l" fontAlgn="base"/>
                      <a:endParaRPr lang="en-US"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1"/>
                  </a:ext>
                </a:extLst>
              </a:tr>
              <a:tr h="210677">
                <a:tc>
                  <a:txBody>
                    <a:bodyPr/>
                    <a:lstStyle/>
                    <a:p>
                      <a:pPr algn="ctr" fontAlgn="base"/>
                      <a:endParaRPr lang="en-US" sz="1800" b="1" dirty="0">
                        <a:effectLst/>
                      </a:endParaRPr>
                    </a:p>
                  </a:txBody>
                  <a:tcPr marL="37191" marR="37191" marT="18595" marB="18595" anchor="ctr">
                    <a:lnL>
                      <a:noFill/>
                    </a:lnL>
                    <a:lnR>
                      <a:noFill/>
                    </a:lnR>
                    <a:lnT>
                      <a:noFill/>
                    </a:lnT>
                    <a:lnB>
                      <a:noFill/>
                    </a:lnB>
                  </a:tcPr>
                </a:tc>
                <a:tc>
                  <a:txBody>
                    <a:bodyPr/>
                    <a:lstStyle/>
                    <a:p>
                      <a:pPr algn="l" fontAlgn="base"/>
                      <a:endParaRPr lang="en-US" sz="1800">
                        <a:effectLst/>
                      </a:endParaRPr>
                    </a:p>
                  </a:txBody>
                  <a:tcPr marL="37191" marR="37191" marT="18595" marB="18595" anchor="ctr">
                    <a:lnL>
                      <a:noFill/>
                    </a:lnL>
                    <a:lnR>
                      <a:noFill/>
                    </a:lnR>
                    <a:lnT>
                      <a:noFill/>
                    </a:lnT>
                    <a:lnB>
                      <a:noFill/>
                    </a:lnB>
                  </a:tcPr>
                </a:tc>
                <a:tc>
                  <a:txBody>
                    <a:bodyPr/>
                    <a:lstStyle/>
                    <a:p>
                      <a:pPr algn="l" fontAlgn="base"/>
                      <a:endParaRPr lang="en-US" sz="180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2"/>
                  </a:ext>
                </a:extLst>
              </a:tr>
              <a:tr h="210677">
                <a:tc>
                  <a:txBody>
                    <a:bodyPr/>
                    <a:lstStyle/>
                    <a:p>
                      <a:pPr algn="ctr" fontAlgn="base"/>
                      <a:endParaRPr lang="en-US" sz="1800" b="1" dirty="0">
                        <a:effectLst/>
                      </a:endParaRPr>
                    </a:p>
                  </a:txBody>
                  <a:tcPr marL="37191" marR="37191" marT="18595" marB="18595" anchor="ctr">
                    <a:lnL>
                      <a:noFill/>
                    </a:lnL>
                    <a:lnR>
                      <a:noFill/>
                    </a:lnR>
                    <a:lnT>
                      <a:noFill/>
                    </a:lnT>
                    <a:lnB>
                      <a:noFill/>
                    </a:lnB>
                  </a:tcPr>
                </a:tc>
                <a:tc>
                  <a:txBody>
                    <a:bodyPr/>
                    <a:lstStyle/>
                    <a:p>
                      <a:pPr algn="l" fontAlgn="base"/>
                      <a:endParaRPr lang="en-US" sz="1800" dirty="0">
                        <a:effectLst/>
                      </a:endParaRPr>
                    </a:p>
                  </a:txBody>
                  <a:tcPr marL="37191" marR="37191" marT="18595" marB="18595" anchor="ctr">
                    <a:lnL>
                      <a:noFill/>
                    </a:lnL>
                    <a:lnR>
                      <a:noFill/>
                    </a:lnR>
                    <a:lnT>
                      <a:noFill/>
                    </a:lnT>
                    <a:lnB>
                      <a:noFill/>
                    </a:lnB>
                  </a:tcPr>
                </a:tc>
                <a:tc>
                  <a:txBody>
                    <a:bodyPr/>
                    <a:lstStyle/>
                    <a:p>
                      <a:pPr algn="l" fontAlgn="base"/>
                      <a:endParaRPr lang="en-US" sz="180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3"/>
                  </a:ext>
                </a:extLst>
              </a:tr>
              <a:tr h="368683">
                <a:tc>
                  <a:txBody>
                    <a:bodyPr/>
                    <a:lstStyle/>
                    <a:p>
                      <a:pPr algn="ctr" fontAlgn="base"/>
                      <a:endParaRPr lang="en-US" sz="1800" b="1" dirty="0">
                        <a:effectLst/>
                      </a:endParaRPr>
                    </a:p>
                  </a:txBody>
                  <a:tcPr marL="37191" marR="37191" marT="18595" marB="18595" anchor="ctr">
                    <a:lnL>
                      <a:noFill/>
                    </a:lnL>
                    <a:lnR>
                      <a:noFill/>
                    </a:lnR>
                    <a:lnT>
                      <a:noFill/>
                    </a:lnT>
                    <a:lnB>
                      <a:noFill/>
                    </a:lnB>
                  </a:tcPr>
                </a:tc>
                <a:tc>
                  <a:txBody>
                    <a:bodyPr/>
                    <a:lstStyle/>
                    <a:p>
                      <a:pPr algn="l" fontAlgn="base"/>
                      <a:endParaRPr lang="sv-SE" sz="1800" dirty="0">
                        <a:effectLst/>
                      </a:endParaRPr>
                    </a:p>
                  </a:txBody>
                  <a:tcPr marL="37191" marR="37191" marT="18595" marB="18595" anchor="ctr">
                    <a:lnL>
                      <a:noFill/>
                    </a:lnL>
                    <a:lnR>
                      <a:noFill/>
                    </a:lnR>
                    <a:lnT>
                      <a:noFill/>
                    </a:lnT>
                    <a:lnB>
                      <a:noFill/>
                    </a:lnB>
                  </a:tcPr>
                </a:tc>
                <a:tc>
                  <a:txBody>
                    <a:bodyPr/>
                    <a:lstStyle/>
                    <a:p>
                      <a:pPr algn="l" fontAlgn="base"/>
                      <a:endParaRPr lang="sv-SE"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4"/>
                  </a:ext>
                </a:extLst>
              </a:tr>
              <a:tr h="210677">
                <a:tc>
                  <a:txBody>
                    <a:bodyPr/>
                    <a:lstStyle/>
                    <a:p>
                      <a:pPr algn="ctr" fontAlgn="base"/>
                      <a:endParaRPr lang="en-US" sz="1800" b="1">
                        <a:effectLst/>
                      </a:endParaRPr>
                    </a:p>
                  </a:txBody>
                  <a:tcPr marL="37191" marR="37191" marT="18595" marB="18595" anchor="ctr">
                    <a:lnL>
                      <a:noFill/>
                    </a:lnL>
                    <a:lnR>
                      <a:noFill/>
                    </a:lnR>
                    <a:lnT>
                      <a:noFill/>
                    </a:lnT>
                    <a:lnB>
                      <a:noFill/>
                    </a:lnB>
                  </a:tcPr>
                </a:tc>
                <a:tc>
                  <a:txBody>
                    <a:bodyPr/>
                    <a:lstStyle/>
                    <a:p>
                      <a:pPr algn="l" fontAlgn="base"/>
                      <a:endParaRPr lang="en-US" sz="1800" dirty="0">
                        <a:effectLst/>
                      </a:endParaRPr>
                    </a:p>
                  </a:txBody>
                  <a:tcPr marL="37191" marR="37191" marT="18595" marB="18595" anchor="ctr">
                    <a:lnL>
                      <a:noFill/>
                    </a:lnL>
                    <a:lnR>
                      <a:noFill/>
                    </a:lnR>
                    <a:lnT>
                      <a:noFill/>
                    </a:lnT>
                    <a:lnB>
                      <a:noFill/>
                    </a:lnB>
                  </a:tcPr>
                </a:tc>
                <a:tc>
                  <a:txBody>
                    <a:bodyPr/>
                    <a:lstStyle/>
                    <a:p>
                      <a:pPr algn="l" fontAlgn="base"/>
                      <a:endParaRPr lang="en-US" sz="180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5"/>
                  </a:ext>
                </a:extLst>
              </a:tr>
              <a:tr h="210677">
                <a:tc>
                  <a:txBody>
                    <a:bodyPr/>
                    <a:lstStyle/>
                    <a:p>
                      <a:pPr algn="ctr" fontAlgn="base"/>
                      <a:endParaRPr lang="en-US" sz="1800" b="1" dirty="0">
                        <a:effectLst/>
                      </a:endParaRPr>
                    </a:p>
                  </a:txBody>
                  <a:tcPr marL="37191" marR="37191" marT="18595" marB="18595" anchor="ctr">
                    <a:lnL>
                      <a:noFill/>
                    </a:lnL>
                    <a:lnR>
                      <a:noFill/>
                    </a:lnR>
                    <a:lnT>
                      <a:noFill/>
                    </a:lnT>
                    <a:lnB>
                      <a:noFill/>
                    </a:lnB>
                  </a:tcPr>
                </a:tc>
                <a:tc>
                  <a:txBody>
                    <a:bodyPr/>
                    <a:lstStyle/>
                    <a:p>
                      <a:pPr algn="l" fontAlgn="base"/>
                      <a:endParaRPr lang="en-US" sz="1800" dirty="0">
                        <a:effectLst/>
                      </a:endParaRPr>
                    </a:p>
                  </a:txBody>
                  <a:tcPr marL="37191" marR="37191" marT="18595" marB="18595" anchor="ctr">
                    <a:lnL>
                      <a:noFill/>
                    </a:lnL>
                    <a:lnR>
                      <a:noFill/>
                    </a:lnR>
                    <a:lnT>
                      <a:noFill/>
                    </a:lnT>
                    <a:lnB>
                      <a:noFill/>
                    </a:lnB>
                  </a:tcPr>
                </a:tc>
                <a:tc>
                  <a:txBody>
                    <a:bodyPr/>
                    <a:lstStyle/>
                    <a:p>
                      <a:pPr algn="l" fontAlgn="base"/>
                      <a:endParaRPr lang="en-US" sz="180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6"/>
                  </a:ext>
                </a:extLst>
              </a:tr>
              <a:tr h="210677">
                <a:tc>
                  <a:txBody>
                    <a:bodyPr/>
                    <a:lstStyle/>
                    <a:p>
                      <a:pPr algn="ctr" fontAlgn="base"/>
                      <a:endParaRPr lang="en-US" sz="1800" b="1" dirty="0">
                        <a:effectLst/>
                      </a:endParaRPr>
                    </a:p>
                  </a:txBody>
                  <a:tcPr marL="37191" marR="37191" marT="18595" marB="18595" anchor="ctr">
                    <a:lnL>
                      <a:noFill/>
                    </a:lnL>
                    <a:lnR>
                      <a:noFill/>
                    </a:lnR>
                    <a:lnT>
                      <a:noFill/>
                    </a:lnT>
                    <a:lnB>
                      <a:noFill/>
                    </a:lnB>
                  </a:tcPr>
                </a:tc>
                <a:tc>
                  <a:txBody>
                    <a:bodyPr/>
                    <a:lstStyle/>
                    <a:p>
                      <a:pPr algn="l" fontAlgn="base"/>
                      <a:endParaRPr lang="en-US" sz="1800" dirty="0">
                        <a:effectLst/>
                      </a:endParaRPr>
                    </a:p>
                  </a:txBody>
                  <a:tcPr marL="37191" marR="37191" marT="18595" marB="18595" anchor="ctr">
                    <a:lnL>
                      <a:noFill/>
                    </a:lnL>
                    <a:lnR>
                      <a:noFill/>
                    </a:lnR>
                    <a:lnT>
                      <a:noFill/>
                    </a:lnT>
                    <a:lnB>
                      <a:noFill/>
                    </a:lnB>
                  </a:tcPr>
                </a:tc>
                <a:tc>
                  <a:txBody>
                    <a:bodyPr/>
                    <a:lstStyle/>
                    <a:p>
                      <a:pPr algn="l" fontAlgn="base"/>
                      <a:endParaRPr lang="en-US"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7"/>
                  </a:ext>
                </a:extLst>
              </a:tr>
              <a:tr h="210677">
                <a:tc>
                  <a:txBody>
                    <a:bodyPr/>
                    <a:lstStyle/>
                    <a:p>
                      <a:pPr algn="ctr" fontAlgn="base"/>
                      <a:endParaRPr lang="en-US" sz="1800" b="1" dirty="0">
                        <a:effectLst/>
                      </a:endParaRPr>
                    </a:p>
                  </a:txBody>
                  <a:tcPr marL="37191" marR="37191" marT="18595" marB="18595" anchor="ctr">
                    <a:lnL>
                      <a:noFill/>
                    </a:lnL>
                    <a:lnR>
                      <a:noFill/>
                    </a:lnR>
                    <a:lnT>
                      <a:noFill/>
                    </a:lnT>
                    <a:lnB>
                      <a:noFill/>
                    </a:lnB>
                  </a:tcPr>
                </a:tc>
                <a:tc>
                  <a:txBody>
                    <a:bodyPr/>
                    <a:lstStyle/>
                    <a:p>
                      <a:pPr algn="l" fontAlgn="base"/>
                      <a:endParaRPr lang="en-US" sz="1800" dirty="0">
                        <a:effectLst/>
                      </a:endParaRPr>
                    </a:p>
                  </a:txBody>
                  <a:tcPr marL="37191" marR="37191" marT="18595" marB="18595" anchor="ctr">
                    <a:lnL>
                      <a:noFill/>
                    </a:lnL>
                    <a:lnR>
                      <a:noFill/>
                    </a:lnR>
                    <a:lnT>
                      <a:noFill/>
                    </a:lnT>
                    <a:lnB>
                      <a:noFill/>
                    </a:lnB>
                  </a:tcPr>
                </a:tc>
                <a:tc>
                  <a:txBody>
                    <a:bodyPr/>
                    <a:lstStyle/>
                    <a:p>
                      <a:pPr algn="l" fontAlgn="base"/>
                      <a:endParaRPr lang="en-US" sz="180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8"/>
                  </a:ext>
                </a:extLst>
              </a:tr>
              <a:tr h="210677">
                <a:tc>
                  <a:txBody>
                    <a:bodyPr/>
                    <a:lstStyle/>
                    <a:p>
                      <a:pPr algn="ctr" fontAlgn="base"/>
                      <a:endParaRPr lang="en-US" sz="1800" b="1" dirty="0">
                        <a:effectLst/>
                      </a:endParaRPr>
                    </a:p>
                  </a:txBody>
                  <a:tcPr marL="37191" marR="37191" marT="18595" marB="18595" anchor="ctr">
                    <a:lnL>
                      <a:noFill/>
                    </a:lnL>
                    <a:lnR>
                      <a:noFill/>
                    </a:lnR>
                    <a:lnT>
                      <a:noFill/>
                    </a:lnT>
                    <a:lnB>
                      <a:noFill/>
                    </a:lnB>
                  </a:tcPr>
                </a:tc>
                <a:tc>
                  <a:txBody>
                    <a:bodyPr/>
                    <a:lstStyle/>
                    <a:p>
                      <a:pPr algn="l" fontAlgn="base"/>
                      <a:endParaRPr lang="en-US" sz="1800" dirty="0">
                        <a:effectLst/>
                      </a:endParaRPr>
                    </a:p>
                  </a:txBody>
                  <a:tcPr marL="37191" marR="37191" marT="18595" marB="18595" anchor="ctr">
                    <a:lnL>
                      <a:noFill/>
                    </a:lnL>
                    <a:lnR>
                      <a:noFill/>
                    </a:lnR>
                    <a:lnT>
                      <a:noFill/>
                    </a:lnT>
                    <a:lnB>
                      <a:noFill/>
                    </a:lnB>
                  </a:tcPr>
                </a:tc>
                <a:tc>
                  <a:txBody>
                    <a:bodyPr/>
                    <a:lstStyle/>
                    <a:p>
                      <a:pPr algn="l" fontAlgn="base"/>
                      <a:endParaRPr lang="en-US"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9"/>
                  </a:ext>
                </a:extLst>
              </a:tr>
            </a:tbl>
          </a:graphicData>
        </a:graphic>
      </p:graphicFrame>
      <p:pic>
        <p:nvPicPr>
          <p:cNvPr id="3" name="Picture 2"/>
          <p:cNvPicPr>
            <a:picLocks noChangeAspect="1"/>
          </p:cNvPicPr>
          <p:nvPr/>
        </p:nvPicPr>
        <p:blipFill>
          <a:blip r:embed="rId2"/>
          <a:stretch>
            <a:fillRect/>
          </a:stretch>
        </p:blipFill>
        <p:spPr>
          <a:xfrm>
            <a:off x="1068387" y="2689616"/>
            <a:ext cx="4944864" cy="157758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5358"/>
            <a:ext cx="625983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Perintah</a:t>
            </a:r>
            <a:r>
              <a:rPr lang="en-US" sz="4000" dirty="0"/>
              <a:t> </a:t>
            </a:r>
            <a:r>
              <a:rPr lang="en-US" sz="4000" dirty="0" err="1"/>
              <a:t>Dasar</a:t>
            </a:r>
            <a:r>
              <a:rPr lang="en-US" sz="4000" dirty="0"/>
              <a:t> </a:t>
            </a:r>
            <a:r>
              <a:rPr lang="en-US" sz="4000" dirty="0" err="1"/>
              <a:t>Filesystem</a:t>
            </a:r>
            <a:endParaRPr lang="en-US" sz="6000" dirty="0"/>
          </a:p>
        </p:txBody>
      </p:sp>
      <p:graphicFrame>
        <p:nvGraphicFramePr>
          <p:cNvPr id="2" name="Table 1"/>
          <p:cNvGraphicFramePr>
            <a:graphicFrameLocks noGrp="1"/>
          </p:cNvGraphicFramePr>
          <p:nvPr/>
        </p:nvGraphicFramePr>
        <p:xfrm>
          <a:off x="490422" y="1610116"/>
          <a:ext cx="10177579" cy="3115100"/>
        </p:xfrm>
        <a:graphic>
          <a:graphicData uri="http://schemas.openxmlformats.org/drawingml/2006/table">
            <a:tbl>
              <a:tblPr/>
              <a:tblGrid>
                <a:gridCol w="1046166">
                  <a:extLst>
                    <a:ext uri="{9D8B030D-6E8A-4147-A177-3AD203B41FA5}">
                      <a16:colId xmlns:a16="http://schemas.microsoft.com/office/drawing/2014/main" xmlns="" val="20000"/>
                    </a:ext>
                  </a:extLst>
                </a:gridCol>
                <a:gridCol w="4399214">
                  <a:extLst>
                    <a:ext uri="{9D8B030D-6E8A-4147-A177-3AD203B41FA5}">
                      <a16:colId xmlns:a16="http://schemas.microsoft.com/office/drawing/2014/main" xmlns="" val="20001"/>
                    </a:ext>
                  </a:extLst>
                </a:gridCol>
                <a:gridCol w="4732199">
                  <a:extLst>
                    <a:ext uri="{9D8B030D-6E8A-4147-A177-3AD203B41FA5}">
                      <a16:colId xmlns:a16="http://schemas.microsoft.com/office/drawing/2014/main" xmlns="" val="20002"/>
                    </a:ext>
                  </a:extLst>
                </a:gridCol>
              </a:tblGrid>
              <a:tr h="168098">
                <a:tc>
                  <a:txBody>
                    <a:bodyPr/>
                    <a:lstStyle/>
                    <a:p>
                      <a:endParaRPr lang="en-US" dirty="0"/>
                    </a:p>
                  </a:txBody>
                  <a:tcPr marL="37191" marR="37191" marT="18595" marB="18595" anchor="ctr">
                    <a:lnL>
                      <a:noFill/>
                    </a:lnL>
                    <a:lnR>
                      <a:noFill/>
                    </a:lnR>
                    <a:lnT>
                      <a:noFill/>
                    </a:lnT>
                    <a:lnB>
                      <a:noFill/>
                    </a:lnB>
                  </a:tcPr>
                </a:tc>
                <a:tc>
                  <a:txBody>
                    <a:bodyPr/>
                    <a:lstStyle/>
                    <a:p>
                      <a:endParaRPr lang="en-US" dirty="0"/>
                    </a:p>
                  </a:txBody>
                  <a:tcPr marL="37191" marR="37191" marT="18595" marB="18595" anchor="ctr">
                    <a:lnL>
                      <a:noFill/>
                    </a:lnL>
                    <a:lnR>
                      <a:noFill/>
                    </a:lnR>
                    <a:lnT>
                      <a:noFill/>
                    </a:lnT>
                    <a:lnB>
                      <a:noFill/>
                    </a:lnB>
                  </a:tcPr>
                </a:tc>
                <a:tc>
                  <a:txBody>
                    <a:bodyPr/>
                    <a:lstStyle/>
                    <a:p>
                      <a:pPr algn="l" fontAlgn="base"/>
                      <a:endParaRPr lang="fi-FI"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0"/>
                  </a:ext>
                </a:extLst>
              </a:tr>
              <a:tr h="198950">
                <a:tc>
                  <a:txBody>
                    <a:bodyPr/>
                    <a:lstStyle/>
                    <a:p>
                      <a:pPr algn="ctr" fontAlgn="base"/>
                      <a:r>
                        <a:rPr lang="en-US" sz="1800" b="1">
                          <a:effectLst/>
                        </a:rPr>
                        <a:t>ls</a:t>
                      </a:r>
                    </a:p>
                  </a:txBody>
                  <a:tcPr marL="37191" marR="37191" marT="18595" marB="18595" anchor="ctr">
                    <a:lnL>
                      <a:noFill/>
                    </a:lnL>
                    <a:lnR>
                      <a:noFill/>
                    </a:lnR>
                    <a:lnT>
                      <a:noFill/>
                    </a:lnT>
                    <a:lnB>
                      <a:noFill/>
                    </a:lnB>
                  </a:tcPr>
                </a:tc>
                <a:tc>
                  <a:txBody>
                    <a:bodyPr/>
                    <a:lstStyle/>
                    <a:p>
                      <a:pPr algn="l" fontAlgn="base"/>
                      <a:r>
                        <a:rPr lang="en-US" sz="1800" dirty="0" err="1">
                          <a:effectLst/>
                        </a:rPr>
                        <a:t>Mendaftar</a:t>
                      </a:r>
                      <a:r>
                        <a:rPr lang="en-US" sz="1800" dirty="0">
                          <a:effectLst/>
                        </a:rPr>
                        <a:t> </a:t>
                      </a:r>
                      <a:r>
                        <a:rPr lang="en-US" sz="1800" dirty="0" err="1">
                          <a:effectLst/>
                        </a:rPr>
                        <a:t>isi</a:t>
                      </a:r>
                      <a:r>
                        <a:rPr lang="en-US" sz="1800" dirty="0">
                          <a:effectLst/>
                        </a:rPr>
                        <a:t> </a:t>
                      </a:r>
                      <a:r>
                        <a:rPr lang="en-US" sz="1800" dirty="0" err="1">
                          <a:effectLst/>
                        </a:rPr>
                        <a:t>dari</a:t>
                      </a:r>
                      <a:r>
                        <a:rPr lang="en-US" sz="1800" dirty="0">
                          <a:effectLst/>
                        </a:rPr>
                        <a:t> </a:t>
                      </a:r>
                      <a:r>
                        <a:rPr lang="en-US" sz="1800" dirty="0" err="1">
                          <a:effectLst/>
                        </a:rPr>
                        <a:t>direktori</a:t>
                      </a:r>
                      <a:r>
                        <a:rPr lang="en-US" sz="1800" dirty="0">
                          <a:effectLst/>
                        </a:rPr>
                        <a:t> </a:t>
                      </a:r>
                      <a:r>
                        <a:rPr lang="en-US" sz="1800" dirty="0" err="1">
                          <a:effectLst/>
                        </a:rPr>
                        <a:t>kerja</a:t>
                      </a:r>
                      <a:r>
                        <a:rPr lang="en-US" sz="1800" dirty="0">
                          <a:effectLst/>
                        </a:rPr>
                        <a:t> </a:t>
                      </a:r>
                      <a:r>
                        <a:rPr lang="en-US" sz="1800" dirty="0" err="1">
                          <a:effectLst/>
                        </a:rPr>
                        <a:t>saat</a:t>
                      </a:r>
                      <a:r>
                        <a:rPr lang="en-US" sz="1800" dirty="0">
                          <a:effectLst/>
                        </a:rPr>
                        <a:t> </a:t>
                      </a:r>
                      <a:r>
                        <a:rPr lang="en-US" sz="1800" dirty="0" err="1">
                          <a:effectLst/>
                        </a:rPr>
                        <a:t>ini</a:t>
                      </a:r>
                      <a:r>
                        <a:rPr lang="en-US" sz="1800" dirty="0">
                          <a:effectLst/>
                        </a:rPr>
                        <a:t>.</a:t>
                      </a:r>
                    </a:p>
                  </a:txBody>
                  <a:tcPr marL="37191" marR="37191" marT="18595" marB="18595" anchor="ctr">
                    <a:lnL>
                      <a:noFill/>
                    </a:lnL>
                    <a:lnR>
                      <a:noFill/>
                    </a:lnR>
                    <a:lnT>
                      <a:noFill/>
                    </a:lnT>
                    <a:lnB>
                      <a:noFill/>
                    </a:lnB>
                  </a:tcPr>
                </a:tc>
                <a:tc>
                  <a:txBody>
                    <a:bodyPr/>
                    <a:lstStyle/>
                    <a:p>
                      <a:pPr algn="l" fontAlgn="base"/>
                      <a:endParaRPr lang="en-US"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1"/>
                  </a:ext>
                </a:extLst>
              </a:tr>
              <a:tr h="168098">
                <a:tc>
                  <a:txBody>
                    <a:bodyPr/>
                    <a:lstStyle/>
                    <a:p>
                      <a:endParaRPr lang="en-US" dirty="0"/>
                    </a:p>
                  </a:txBody>
                  <a:tcPr marL="37191" marR="37191" marT="18595" marB="18595" anchor="ctr">
                    <a:lnL>
                      <a:noFill/>
                    </a:lnL>
                    <a:lnR>
                      <a:noFill/>
                    </a:lnR>
                    <a:lnT>
                      <a:noFill/>
                    </a:lnT>
                    <a:lnB>
                      <a:noFill/>
                    </a:lnB>
                  </a:tcPr>
                </a:tc>
                <a:tc>
                  <a:txBody>
                    <a:bodyPr/>
                    <a:lstStyle/>
                    <a:p>
                      <a:endParaRPr lang="en-US"/>
                    </a:p>
                  </a:txBody>
                  <a:tcPr marL="37191" marR="37191" marT="18595" marB="18595" anchor="ctr">
                    <a:lnL>
                      <a:noFill/>
                    </a:lnL>
                    <a:lnR>
                      <a:noFill/>
                    </a:lnR>
                    <a:lnT>
                      <a:noFill/>
                    </a:lnT>
                    <a:lnB>
                      <a:noFill/>
                    </a:lnB>
                  </a:tcPr>
                </a:tc>
                <a:tc>
                  <a:txBody>
                    <a:bodyPr/>
                    <a:lstStyle/>
                    <a:p>
                      <a:pPr algn="l" fontAlgn="base"/>
                      <a:endParaRPr lang="en-US" sz="180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2"/>
                  </a:ext>
                </a:extLst>
              </a:tr>
              <a:tr h="168098">
                <a:tc>
                  <a:txBody>
                    <a:bodyPr/>
                    <a:lstStyle/>
                    <a:p>
                      <a:endParaRPr lang="en-US"/>
                    </a:p>
                  </a:txBody>
                  <a:tcPr marL="37191" marR="37191" marT="18595" marB="18595" anchor="ctr">
                    <a:lnL>
                      <a:noFill/>
                    </a:lnL>
                    <a:lnR>
                      <a:noFill/>
                    </a:lnR>
                    <a:lnT>
                      <a:noFill/>
                    </a:lnT>
                    <a:lnB>
                      <a:noFill/>
                    </a:lnB>
                  </a:tcPr>
                </a:tc>
                <a:tc>
                  <a:txBody>
                    <a:bodyPr/>
                    <a:lstStyle/>
                    <a:p>
                      <a:endParaRPr lang="en-US"/>
                    </a:p>
                  </a:txBody>
                  <a:tcPr marL="37191" marR="37191" marT="18595" marB="18595" anchor="ctr">
                    <a:lnL>
                      <a:noFill/>
                    </a:lnL>
                    <a:lnR>
                      <a:noFill/>
                    </a:lnR>
                    <a:lnT>
                      <a:noFill/>
                    </a:lnT>
                    <a:lnB>
                      <a:noFill/>
                    </a:lnB>
                  </a:tcPr>
                </a:tc>
                <a:tc>
                  <a:txBody>
                    <a:bodyPr/>
                    <a:lstStyle/>
                    <a:p>
                      <a:pPr algn="l" fontAlgn="base"/>
                      <a:endParaRPr lang="en-US" sz="180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3"/>
                  </a:ext>
                </a:extLst>
              </a:tr>
              <a:tr h="198950">
                <a:tc>
                  <a:txBody>
                    <a:bodyPr/>
                    <a:lstStyle/>
                    <a:p>
                      <a:endParaRPr lang="en-US"/>
                    </a:p>
                  </a:txBody>
                  <a:tcPr marL="37191" marR="37191" marT="18595" marB="18595" anchor="ctr">
                    <a:lnL>
                      <a:noFill/>
                    </a:lnL>
                    <a:lnR>
                      <a:noFill/>
                    </a:lnR>
                    <a:lnT>
                      <a:noFill/>
                    </a:lnT>
                    <a:lnB>
                      <a:noFill/>
                    </a:lnB>
                  </a:tcPr>
                </a:tc>
                <a:tc>
                  <a:txBody>
                    <a:bodyPr/>
                    <a:lstStyle/>
                    <a:p>
                      <a:endParaRPr lang="en-US"/>
                    </a:p>
                  </a:txBody>
                  <a:tcPr marL="37191" marR="37191" marT="18595" marB="18595" anchor="ctr">
                    <a:lnL>
                      <a:noFill/>
                    </a:lnL>
                    <a:lnR>
                      <a:noFill/>
                    </a:lnR>
                    <a:lnT>
                      <a:noFill/>
                    </a:lnT>
                    <a:lnB>
                      <a:noFill/>
                    </a:lnB>
                  </a:tcPr>
                </a:tc>
                <a:tc>
                  <a:txBody>
                    <a:bodyPr/>
                    <a:lstStyle/>
                    <a:p>
                      <a:pPr algn="l" fontAlgn="base"/>
                      <a:endParaRPr lang="sv-SE"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4"/>
                  </a:ext>
                </a:extLst>
              </a:tr>
              <a:tr h="168098">
                <a:tc>
                  <a:txBody>
                    <a:bodyPr/>
                    <a:lstStyle/>
                    <a:p>
                      <a:endParaRPr lang="en-US"/>
                    </a:p>
                  </a:txBody>
                  <a:tcPr marL="37191" marR="37191" marT="18595" marB="18595" anchor="ctr">
                    <a:lnL>
                      <a:noFill/>
                    </a:lnL>
                    <a:lnR>
                      <a:noFill/>
                    </a:lnR>
                    <a:lnT>
                      <a:noFill/>
                    </a:lnT>
                    <a:lnB>
                      <a:noFill/>
                    </a:lnB>
                  </a:tcPr>
                </a:tc>
                <a:tc>
                  <a:txBody>
                    <a:bodyPr/>
                    <a:lstStyle/>
                    <a:p>
                      <a:endParaRPr lang="en-US"/>
                    </a:p>
                  </a:txBody>
                  <a:tcPr marL="37191" marR="37191" marT="18595" marB="18595" anchor="ctr">
                    <a:lnL>
                      <a:noFill/>
                    </a:lnL>
                    <a:lnR>
                      <a:noFill/>
                    </a:lnR>
                    <a:lnT>
                      <a:noFill/>
                    </a:lnT>
                    <a:lnB>
                      <a:noFill/>
                    </a:lnB>
                  </a:tcPr>
                </a:tc>
                <a:tc>
                  <a:txBody>
                    <a:bodyPr/>
                    <a:lstStyle/>
                    <a:p>
                      <a:pPr algn="l" fontAlgn="base"/>
                      <a:endParaRPr lang="en-US" sz="180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5"/>
                  </a:ext>
                </a:extLst>
              </a:tr>
              <a:tr h="168098">
                <a:tc>
                  <a:txBody>
                    <a:bodyPr/>
                    <a:lstStyle/>
                    <a:p>
                      <a:endParaRPr lang="en-US"/>
                    </a:p>
                  </a:txBody>
                  <a:tcPr marL="37191" marR="37191" marT="18595" marB="18595" anchor="ctr">
                    <a:lnL>
                      <a:noFill/>
                    </a:lnL>
                    <a:lnR>
                      <a:noFill/>
                    </a:lnR>
                    <a:lnT>
                      <a:noFill/>
                    </a:lnT>
                    <a:lnB>
                      <a:noFill/>
                    </a:lnB>
                  </a:tcPr>
                </a:tc>
                <a:tc>
                  <a:txBody>
                    <a:bodyPr/>
                    <a:lstStyle/>
                    <a:p>
                      <a:endParaRPr lang="en-US"/>
                    </a:p>
                  </a:txBody>
                  <a:tcPr marL="37191" marR="37191" marT="18595" marB="18595" anchor="ctr">
                    <a:lnL>
                      <a:noFill/>
                    </a:lnL>
                    <a:lnR>
                      <a:noFill/>
                    </a:lnR>
                    <a:lnT>
                      <a:noFill/>
                    </a:lnT>
                    <a:lnB>
                      <a:noFill/>
                    </a:lnB>
                  </a:tcPr>
                </a:tc>
                <a:tc>
                  <a:txBody>
                    <a:bodyPr/>
                    <a:lstStyle/>
                    <a:p>
                      <a:pPr algn="l" fontAlgn="base"/>
                      <a:endParaRPr lang="en-US" sz="180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6"/>
                  </a:ext>
                </a:extLst>
              </a:tr>
              <a:tr h="168098">
                <a:tc>
                  <a:txBody>
                    <a:bodyPr/>
                    <a:lstStyle/>
                    <a:p>
                      <a:endParaRPr lang="en-US"/>
                    </a:p>
                  </a:txBody>
                  <a:tcPr marL="37191" marR="37191" marT="18595" marB="18595" anchor="ctr">
                    <a:lnL>
                      <a:noFill/>
                    </a:lnL>
                    <a:lnR>
                      <a:noFill/>
                    </a:lnR>
                    <a:lnT>
                      <a:noFill/>
                    </a:lnT>
                    <a:lnB>
                      <a:noFill/>
                    </a:lnB>
                  </a:tcPr>
                </a:tc>
                <a:tc>
                  <a:txBody>
                    <a:bodyPr/>
                    <a:lstStyle/>
                    <a:p>
                      <a:endParaRPr lang="en-US"/>
                    </a:p>
                  </a:txBody>
                  <a:tcPr marL="37191" marR="37191" marT="18595" marB="18595" anchor="ctr">
                    <a:lnL>
                      <a:noFill/>
                    </a:lnL>
                    <a:lnR>
                      <a:noFill/>
                    </a:lnR>
                    <a:lnT>
                      <a:noFill/>
                    </a:lnT>
                    <a:lnB>
                      <a:noFill/>
                    </a:lnB>
                  </a:tcPr>
                </a:tc>
                <a:tc>
                  <a:txBody>
                    <a:bodyPr/>
                    <a:lstStyle/>
                    <a:p>
                      <a:pPr algn="l" fontAlgn="base"/>
                      <a:endParaRPr lang="en-US"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7"/>
                  </a:ext>
                </a:extLst>
              </a:tr>
              <a:tr h="168098">
                <a:tc>
                  <a:txBody>
                    <a:bodyPr/>
                    <a:lstStyle/>
                    <a:p>
                      <a:endParaRPr lang="en-US"/>
                    </a:p>
                  </a:txBody>
                  <a:tcPr marL="37191" marR="37191" marT="18595" marB="18595" anchor="ctr">
                    <a:lnL>
                      <a:noFill/>
                    </a:lnL>
                    <a:lnR>
                      <a:noFill/>
                    </a:lnR>
                    <a:lnT>
                      <a:noFill/>
                    </a:lnT>
                    <a:lnB>
                      <a:noFill/>
                    </a:lnB>
                  </a:tcPr>
                </a:tc>
                <a:tc>
                  <a:txBody>
                    <a:bodyPr/>
                    <a:lstStyle/>
                    <a:p>
                      <a:endParaRPr lang="en-US"/>
                    </a:p>
                  </a:txBody>
                  <a:tcPr marL="37191" marR="37191" marT="18595" marB="18595" anchor="ctr">
                    <a:lnL>
                      <a:noFill/>
                    </a:lnL>
                    <a:lnR>
                      <a:noFill/>
                    </a:lnR>
                    <a:lnT>
                      <a:noFill/>
                    </a:lnT>
                    <a:lnB>
                      <a:noFill/>
                    </a:lnB>
                  </a:tcPr>
                </a:tc>
                <a:tc>
                  <a:txBody>
                    <a:bodyPr/>
                    <a:lstStyle/>
                    <a:p>
                      <a:pPr algn="l" fontAlgn="base"/>
                      <a:endParaRPr lang="en-US" sz="180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8"/>
                  </a:ext>
                </a:extLst>
              </a:tr>
              <a:tr h="168098">
                <a:tc>
                  <a:txBody>
                    <a:bodyPr/>
                    <a:lstStyle/>
                    <a:p>
                      <a:endParaRPr lang="en-US"/>
                    </a:p>
                  </a:txBody>
                  <a:tcPr marL="37191" marR="37191" marT="18595" marB="18595" anchor="ctr">
                    <a:lnL>
                      <a:noFill/>
                    </a:lnL>
                    <a:lnR>
                      <a:noFill/>
                    </a:lnR>
                    <a:lnT>
                      <a:noFill/>
                    </a:lnT>
                    <a:lnB>
                      <a:noFill/>
                    </a:lnB>
                  </a:tcPr>
                </a:tc>
                <a:tc>
                  <a:txBody>
                    <a:bodyPr/>
                    <a:lstStyle/>
                    <a:p>
                      <a:endParaRPr lang="en-US" dirty="0"/>
                    </a:p>
                  </a:txBody>
                  <a:tcPr marL="37191" marR="37191" marT="18595" marB="18595" anchor="ctr">
                    <a:lnL>
                      <a:noFill/>
                    </a:lnL>
                    <a:lnR>
                      <a:noFill/>
                    </a:lnR>
                    <a:lnT>
                      <a:noFill/>
                    </a:lnT>
                    <a:lnB>
                      <a:noFill/>
                    </a:lnB>
                  </a:tcPr>
                </a:tc>
                <a:tc>
                  <a:txBody>
                    <a:bodyPr/>
                    <a:lstStyle/>
                    <a:p>
                      <a:pPr algn="l" fontAlgn="base"/>
                      <a:endParaRPr lang="en-US"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9"/>
                  </a:ext>
                </a:extLst>
              </a:tr>
            </a:tbl>
          </a:graphicData>
        </a:graphic>
      </p:graphicFrame>
      <p:pic>
        <p:nvPicPr>
          <p:cNvPr id="3" name="Picture 2"/>
          <p:cNvPicPr>
            <a:picLocks noChangeAspect="1"/>
          </p:cNvPicPr>
          <p:nvPr/>
        </p:nvPicPr>
        <p:blipFill>
          <a:blip r:embed="rId2"/>
          <a:stretch>
            <a:fillRect/>
          </a:stretch>
        </p:blipFill>
        <p:spPr>
          <a:xfrm>
            <a:off x="858837" y="2428875"/>
            <a:ext cx="8696325" cy="44291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5358"/>
            <a:ext cx="625983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Perintah</a:t>
            </a:r>
            <a:r>
              <a:rPr lang="en-US" sz="4000" dirty="0"/>
              <a:t> </a:t>
            </a:r>
            <a:r>
              <a:rPr lang="en-US" sz="4000" dirty="0" err="1"/>
              <a:t>Dasar</a:t>
            </a:r>
            <a:r>
              <a:rPr lang="en-US" sz="4000" dirty="0"/>
              <a:t> </a:t>
            </a:r>
            <a:r>
              <a:rPr lang="en-US" sz="4000" dirty="0" err="1"/>
              <a:t>Filesystem</a:t>
            </a:r>
            <a:endParaRPr lang="en-US" sz="6000" dirty="0"/>
          </a:p>
        </p:txBody>
      </p:sp>
      <p:graphicFrame>
        <p:nvGraphicFramePr>
          <p:cNvPr id="2" name="Table 1"/>
          <p:cNvGraphicFramePr>
            <a:graphicFrameLocks noGrp="1"/>
          </p:cNvGraphicFramePr>
          <p:nvPr/>
        </p:nvGraphicFramePr>
        <p:xfrm>
          <a:off x="769822" y="1224158"/>
          <a:ext cx="10672878" cy="3229446"/>
        </p:xfrm>
        <a:graphic>
          <a:graphicData uri="http://schemas.openxmlformats.org/drawingml/2006/table">
            <a:tbl>
              <a:tblPr/>
              <a:tblGrid>
                <a:gridCol w="1097078">
                  <a:extLst>
                    <a:ext uri="{9D8B030D-6E8A-4147-A177-3AD203B41FA5}">
                      <a16:colId xmlns:a16="http://schemas.microsoft.com/office/drawing/2014/main" xmlns="" val="20000"/>
                    </a:ext>
                  </a:extLst>
                </a:gridCol>
                <a:gridCol w="4613305">
                  <a:extLst>
                    <a:ext uri="{9D8B030D-6E8A-4147-A177-3AD203B41FA5}">
                      <a16:colId xmlns:a16="http://schemas.microsoft.com/office/drawing/2014/main" xmlns="" val="20001"/>
                    </a:ext>
                  </a:extLst>
                </a:gridCol>
                <a:gridCol w="4962495">
                  <a:extLst>
                    <a:ext uri="{9D8B030D-6E8A-4147-A177-3AD203B41FA5}">
                      <a16:colId xmlns:a16="http://schemas.microsoft.com/office/drawing/2014/main" xmlns="" val="20002"/>
                    </a:ext>
                  </a:extLst>
                </a:gridCol>
              </a:tblGrid>
              <a:tr h="210677">
                <a:tc>
                  <a:txBody>
                    <a:bodyPr/>
                    <a:lstStyle/>
                    <a:p>
                      <a:endParaRPr lang="en-US" dirty="0"/>
                    </a:p>
                  </a:txBody>
                  <a:tcPr marL="37191" marR="37191" marT="18595" marB="18595" anchor="ctr">
                    <a:lnL>
                      <a:noFill/>
                    </a:lnL>
                    <a:lnR>
                      <a:noFill/>
                    </a:lnR>
                    <a:lnT>
                      <a:noFill/>
                    </a:lnT>
                    <a:lnB>
                      <a:noFill/>
                    </a:lnB>
                  </a:tcPr>
                </a:tc>
                <a:tc>
                  <a:txBody>
                    <a:bodyPr/>
                    <a:lstStyle/>
                    <a:p>
                      <a:endParaRPr lang="en-US"/>
                    </a:p>
                  </a:txBody>
                  <a:tcPr marL="37191" marR="37191" marT="18595" marB="18595" anchor="ctr">
                    <a:lnL>
                      <a:noFill/>
                    </a:lnL>
                    <a:lnR>
                      <a:noFill/>
                    </a:lnR>
                    <a:lnT>
                      <a:noFill/>
                    </a:lnT>
                    <a:lnB>
                      <a:noFill/>
                    </a:lnB>
                  </a:tcPr>
                </a:tc>
                <a:tc>
                  <a:txBody>
                    <a:bodyPr/>
                    <a:lstStyle/>
                    <a:p>
                      <a:pPr algn="l" fontAlgn="base"/>
                      <a:endParaRPr lang="fi-FI"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0"/>
                  </a:ext>
                </a:extLst>
              </a:tr>
              <a:tr h="368683">
                <a:tc>
                  <a:txBody>
                    <a:bodyPr/>
                    <a:lstStyle/>
                    <a:p>
                      <a:endParaRPr lang="en-US"/>
                    </a:p>
                  </a:txBody>
                  <a:tcPr marL="37191" marR="37191" marT="18595" marB="18595" anchor="ctr">
                    <a:lnL>
                      <a:noFill/>
                    </a:lnL>
                    <a:lnR>
                      <a:noFill/>
                    </a:lnR>
                    <a:lnT>
                      <a:noFill/>
                    </a:lnT>
                    <a:lnB>
                      <a:noFill/>
                    </a:lnB>
                  </a:tcPr>
                </a:tc>
                <a:tc>
                  <a:txBody>
                    <a:bodyPr/>
                    <a:lstStyle/>
                    <a:p>
                      <a:endParaRPr lang="en-US" dirty="0"/>
                    </a:p>
                  </a:txBody>
                  <a:tcPr marL="37191" marR="37191" marT="18595" marB="18595" anchor="ctr">
                    <a:lnL>
                      <a:noFill/>
                    </a:lnL>
                    <a:lnR>
                      <a:noFill/>
                    </a:lnR>
                    <a:lnT>
                      <a:noFill/>
                    </a:lnT>
                    <a:lnB>
                      <a:noFill/>
                    </a:lnB>
                  </a:tcPr>
                </a:tc>
                <a:tc>
                  <a:txBody>
                    <a:bodyPr/>
                    <a:lstStyle/>
                    <a:p>
                      <a:pPr algn="l" fontAlgn="base"/>
                      <a:endParaRPr lang="en-US"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1"/>
                  </a:ext>
                </a:extLst>
              </a:tr>
              <a:tr h="210677">
                <a:tc>
                  <a:txBody>
                    <a:bodyPr/>
                    <a:lstStyle/>
                    <a:p>
                      <a:pPr algn="ctr" fontAlgn="base"/>
                      <a:r>
                        <a:rPr lang="en-US" sz="1800" b="1">
                          <a:effectLst/>
                        </a:rPr>
                        <a:t>cd</a:t>
                      </a:r>
                    </a:p>
                  </a:txBody>
                  <a:tcPr marL="37191" marR="37191" marT="18595" marB="18595" anchor="ctr">
                    <a:lnL>
                      <a:noFill/>
                    </a:lnL>
                    <a:lnR>
                      <a:noFill/>
                    </a:lnR>
                    <a:lnT>
                      <a:noFill/>
                    </a:lnT>
                    <a:lnB>
                      <a:noFill/>
                    </a:lnB>
                  </a:tcPr>
                </a:tc>
                <a:tc>
                  <a:txBody>
                    <a:bodyPr/>
                    <a:lstStyle/>
                    <a:p>
                      <a:pPr algn="l" fontAlgn="base"/>
                      <a:r>
                        <a:rPr lang="en-US" sz="1800">
                          <a:effectLst/>
                        </a:rPr>
                        <a:t>Mengganti ke direktori lain.</a:t>
                      </a:r>
                    </a:p>
                  </a:txBody>
                  <a:tcPr marL="37191" marR="37191" marT="18595" marB="18595" anchor="ctr">
                    <a:lnL>
                      <a:noFill/>
                    </a:lnL>
                    <a:lnR>
                      <a:noFill/>
                    </a:lnR>
                    <a:lnT>
                      <a:noFill/>
                    </a:lnT>
                    <a:lnB>
                      <a:noFill/>
                    </a:lnB>
                  </a:tcPr>
                </a:tc>
                <a:tc>
                  <a:txBody>
                    <a:bodyPr/>
                    <a:lstStyle/>
                    <a:p>
                      <a:pPr algn="l" fontAlgn="base"/>
                      <a:endParaRPr lang="en-US" sz="180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2"/>
                  </a:ext>
                </a:extLst>
              </a:tr>
              <a:tr h="210677">
                <a:tc>
                  <a:txBody>
                    <a:bodyPr/>
                    <a:lstStyle/>
                    <a:p>
                      <a:endParaRPr lang="en-US" dirty="0"/>
                    </a:p>
                  </a:txBody>
                  <a:tcPr marL="37191" marR="37191" marT="18595" marB="18595" anchor="ctr">
                    <a:lnL>
                      <a:noFill/>
                    </a:lnL>
                    <a:lnR>
                      <a:noFill/>
                    </a:lnR>
                    <a:lnT>
                      <a:noFill/>
                    </a:lnT>
                    <a:lnB>
                      <a:noFill/>
                    </a:lnB>
                  </a:tcPr>
                </a:tc>
                <a:tc>
                  <a:txBody>
                    <a:bodyPr/>
                    <a:lstStyle/>
                    <a:p>
                      <a:endParaRPr lang="en-US"/>
                    </a:p>
                  </a:txBody>
                  <a:tcPr marL="37191" marR="37191" marT="18595" marB="18595" anchor="ctr">
                    <a:lnL>
                      <a:noFill/>
                    </a:lnL>
                    <a:lnR>
                      <a:noFill/>
                    </a:lnR>
                    <a:lnT>
                      <a:noFill/>
                    </a:lnT>
                    <a:lnB>
                      <a:noFill/>
                    </a:lnB>
                  </a:tcPr>
                </a:tc>
                <a:tc>
                  <a:txBody>
                    <a:bodyPr/>
                    <a:lstStyle/>
                    <a:p>
                      <a:pPr algn="l" fontAlgn="base"/>
                      <a:endParaRPr lang="en-US" sz="180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3"/>
                  </a:ext>
                </a:extLst>
              </a:tr>
              <a:tr h="368683">
                <a:tc>
                  <a:txBody>
                    <a:bodyPr/>
                    <a:lstStyle/>
                    <a:p>
                      <a:endParaRPr lang="en-US"/>
                    </a:p>
                  </a:txBody>
                  <a:tcPr marL="37191" marR="37191" marT="18595" marB="18595" anchor="ctr">
                    <a:lnL>
                      <a:noFill/>
                    </a:lnL>
                    <a:lnR>
                      <a:noFill/>
                    </a:lnR>
                    <a:lnT>
                      <a:noFill/>
                    </a:lnT>
                    <a:lnB>
                      <a:noFill/>
                    </a:lnB>
                  </a:tcPr>
                </a:tc>
                <a:tc>
                  <a:txBody>
                    <a:bodyPr/>
                    <a:lstStyle/>
                    <a:p>
                      <a:endParaRPr lang="en-US"/>
                    </a:p>
                  </a:txBody>
                  <a:tcPr marL="37191" marR="37191" marT="18595" marB="18595" anchor="ctr">
                    <a:lnL>
                      <a:noFill/>
                    </a:lnL>
                    <a:lnR>
                      <a:noFill/>
                    </a:lnR>
                    <a:lnT>
                      <a:noFill/>
                    </a:lnT>
                    <a:lnB>
                      <a:noFill/>
                    </a:lnB>
                  </a:tcPr>
                </a:tc>
                <a:tc>
                  <a:txBody>
                    <a:bodyPr/>
                    <a:lstStyle/>
                    <a:p>
                      <a:pPr algn="l" fontAlgn="base"/>
                      <a:endParaRPr lang="sv-SE"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4"/>
                  </a:ext>
                </a:extLst>
              </a:tr>
              <a:tr h="210677">
                <a:tc>
                  <a:txBody>
                    <a:bodyPr/>
                    <a:lstStyle/>
                    <a:p>
                      <a:endParaRPr lang="en-US"/>
                    </a:p>
                  </a:txBody>
                  <a:tcPr marL="37191" marR="37191" marT="18595" marB="18595" anchor="ctr">
                    <a:lnL>
                      <a:noFill/>
                    </a:lnL>
                    <a:lnR>
                      <a:noFill/>
                    </a:lnR>
                    <a:lnT>
                      <a:noFill/>
                    </a:lnT>
                    <a:lnB>
                      <a:noFill/>
                    </a:lnB>
                  </a:tcPr>
                </a:tc>
                <a:tc>
                  <a:txBody>
                    <a:bodyPr/>
                    <a:lstStyle/>
                    <a:p>
                      <a:endParaRPr lang="en-US"/>
                    </a:p>
                  </a:txBody>
                  <a:tcPr marL="37191" marR="37191" marT="18595" marB="18595" anchor="ctr">
                    <a:lnL>
                      <a:noFill/>
                    </a:lnL>
                    <a:lnR>
                      <a:noFill/>
                    </a:lnR>
                    <a:lnT>
                      <a:noFill/>
                    </a:lnT>
                    <a:lnB>
                      <a:noFill/>
                    </a:lnB>
                  </a:tcPr>
                </a:tc>
                <a:tc>
                  <a:txBody>
                    <a:bodyPr/>
                    <a:lstStyle/>
                    <a:p>
                      <a:pPr algn="l" fontAlgn="base"/>
                      <a:endParaRPr lang="en-US" sz="180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5"/>
                  </a:ext>
                </a:extLst>
              </a:tr>
              <a:tr h="210677">
                <a:tc>
                  <a:txBody>
                    <a:bodyPr/>
                    <a:lstStyle/>
                    <a:p>
                      <a:endParaRPr lang="en-US"/>
                    </a:p>
                  </a:txBody>
                  <a:tcPr marL="37191" marR="37191" marT="18595" marB="18595" anchor="ctr">
                    <a:lnL>
                      <a:noFill/>
                    </a:lnL>
                    <a:lnR>
                      <a:noFill/>
                    </a:lnR>
                    <a:lnT>
                      <a:noFill/>
                    </a:lnT>
                    <a:lnB>
                      <a:noFill/>
                    </a:lnB>
                  </a:tcPr>
                </a:tc>
                <a:tc>
                  <a:txBody>
                    <a:bodyPr/>
                    <a:lstStyle/>
                    <a:p>
                      <a:endParaRPr lang="en-US"/>
                    </a:p>
                  </a:txBody>
                  <a:tcPr marL="37191" marR="37191" marT="18595" marB="18595" anchor="ctr">
                    <a:lnL>
                      <a:noFill/>
                    </a:lnL>
                    <a:lnR>
                      <a:noFill/>
                    </a:lnR>
                    <a:lnT>
                      <a:noFill/>
                    </a:lnT>
                    <a:lnB>
                      <a:noFill/>
                    </a:lnB>
                  </a:tcPr>
                </a:tc>
                <a:tc>
                  <a:txBody>
                    <a:bodyPr/>
                    <a:lstStyle/>
                    <a:p>
                      <a:pPr algn="l" fontAlgn="base"/>
                      <a:endParaRPr lang="en-US" sz="180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6"/>
                  </a:ext>
                </a:extLst>
              </a:tr>
              <a:tr h="210677">
                <a:tc>
                  <a:txBody>
                    <a:bodyPr/>
                    <a:lstStyle/>
                    <a:p>
                      <a:endParaRPr lang="en-US"/>
                    </a:p>
                  </a:txBody>
                  <a:tcPr marL="37191" marR="37191" marT="18595" marB="18595" anchor="ctr">
                    <a:lnL>
                      <a:noFill/>
                    </a:lnL>
                    <a:lnR>
                      <a:noFill/>
                    </a:lnR>
                    <a:lnT>
                      <a:noFill/>
                    </a:lnT>
                    <a:lnB>
                      <a:noFill/>
                    </a:lnB>
                  </a:tcPr>
                </a:tc>
                <a:tc>
                  <a:txBody>
                    <a:bodyPr/>
                    <a:lstStyle/>
                    <a:p>
                      <a:endParaRPr lang="en-US"/>
                    </a:p>
                  </a:txBody>
                  <a:tcPr marL="37191" marR="37191" marT="18595" marB="18595" anchor="ctr">
                    <a:lnL>
                      <a:noFill/>
                    </a:lnL>
                    <a:lnR>
                      <a:noFill/>
                    </a:lnR>
                    <a:lnT>
                      <a:noFill/>
                    </a:lnT>
                    <a:lnB>
                      <a:noFill/>
                    </a:lnB>
                  </a:tcPr>
                </a:tc>
                <a:tc>
                  <a:txBody>
                    <a:bodyPr/>
                    <a:lstStyle/>
                    <a:p>
                      <a:pPr algn="l" fontAlgn="base"/>
                      <a:endParaRPr lang="en-US"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7"/>
                  </a:ext>
                </a:extLst>
              </a:tr>
              <a:tr h="210677">
                <a:tc>
                  <a:txBody>
                    <a:bodyPr/>
                    <a:lstStyle/>
                    <a:p>
                      <a:endParaRPr lang="en-US"/>
                    </a:p>
                  </a:txBody>
                  <a:tcPr marL="37191" marR="37191" marT="18595" marB="18595" anchor="ctr">
                    <a:lnL>
                      <a:noFill/>
                    </a:lnL>
                    <a:lnR>
                      <a:noFill/>
                    </a:lnR>
                    <a:lnT>
                      <a:noFill/>
                    </a:lnT>
                    <a:lnB>
                      <a:noFill/>
                    </a:lnB>
                  </a:tcPr>
                </a:tc>
                <a:tc>
                  <a:txBody>
                    <a:bodyPr/>
                    <a:lstStyle/>
                    <a:p>
                      <a:endParaRPr lang="en-US" dirty="0"/>
                    </a:p>
                  </a:txBody>
                  <a:tcPr marL="37191" marR="37191" marT="18595" marB="18595" anchor="ctr">
                    <a:lnL>
                      <a:noFill/>
                    </a:lnL>
                    <a:lnR>
                      <a:noFill/>
                    </a:lnR>
                    <a:lnT>
                      <a:noFill/>
                    </a:lnT>
                    <a:lnB>
                      <a:noFill/>
                    </a:lnB>
                  </a:tcPr>
                </a:tc>
                <a:tc>
                  <a:txBody>
                    <a:bodyPr/>
                    <a:lstStyle/>
                    <a:p>
                      <a:pPr algn="l" fontAlgn="base"/>
                      <a:endParaRPr lang="en-US" sz="180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8"/>
                  </a:ext>
                </a:extLst>
              </a:tr>
              <a:tr h="210677">
                <a:tc>
                  <a:txBody>
                    <a:bodyPr/>
                    <a:lstStyle/>
                    <a:p>
                      <a:endParaRPr lang="en-US"/>
                    </a:p>
                  </a:txBody>
                  <a:tcPr marL="37191" marR="37191" marT="18595" marB="18595" anchor="ctr">
                    <a:lnL>
                      <a:noFill/>
                    </a:lnL>
                    <a:lnR>
                      <a:noFill/>
                    </a:lnR>
                    <a:lnT>
                      <a:noFill/>
                    </a:lnT>
                    <a:lnB>
                      <a:noFill/>
                    </a:lnB>
                  </a:tcPr>
                </a:tc>
                <a:tc>
                  <a:txBody>
                    <a:bodyPr/>
                    <a:lstStyle/>
                    <a:p>
                      <a:endParaRPr lang="en-US" dirty="0"/>
                    </a:p>
                  </a:txBody>
                  <a:tcPr marL="37191" marR="37191" marT="18595" marB="18595" anchor="ctr">
                    <a:lnL>
                      <a:noFill/>
                    </a:lnL>
                    <a:lnR>
                      <a:noFill/>
                    </a:lnR>
                    <a:lnT>
                      <a:noFill/>
                    </a:lnT>
                    <a:lnB>
                      <a:noFill/>
                    </a:lnB>
                  </a:tcPr>
                </a:tc>
                <a:tc>
                  <a:txBody>
                    <a:bodyPr/>
                    <a:lstStyle/>
                    <a:p>
                      <a:pPr algn="l" fontAlgn="base"/>
                      <a:endParaRPr lang="en-US"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9"/>
                  </a:ext>
                </a:extLst>
              </a:tr>
            </a:tbl>
          </a:graphicData>
        </a:graphic>
      </p:graphicFrame>
      <p:pic>
        <p:nvPicPr>
          <p:cNvPr id="3" name="Picture 2"/>
          <p:cNvPicPr>
            <a:picLocks noChangeAspect="1"/>
          </p:cNvPicPr>
          <p:nvPr/>
        </p:nvPicPr>
        <p:blipFill>
          <a:blip r:embed="rId2"/>
          <a:stretch>
            <a:fillRect/>
          </a:stretch>
        </p:blipFill>
        <p:spPr>
          <a:xfrm>
            <a:off x="1179512" y="2308656"/>
            <a:ext cx="5637068" cy="192044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5358"/>
            <a:ext cx="625983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Perintah</a:t>
            </a:r>
            <a:r>
              <a:rPr lang="en-US" sz="4000" dirty="0"/>
              <a:t> </a:t>
            </a:r>
            <a:r>
              <a:rPr lang="en-US" sz="4000" dirty="0" err="1"/>
              <a:t>Dasar</a:t>
            </a:r>
            <a:r>
              <a:rPr lang="en-US" sz="4000" dirty="0"/>
              <a:t> </a:t>
            </a:r>
            <a:r>
              <a:rPr lang="en-US" sz="4000" dirty="0" err="1"/>
              <a:t>Filesystem</a:t>
            </a:r>
            <a:endParaRPr lang="en-US" sz="6000" dirty="0"/>
          </a:p>
        </p:txBody>
      </p:sp>
      <p:graphicFrame>
        <p:nvGraphicFramePr>
          <p:cNvPr id="2" name="Table 1"/>
          <p:cNvGraphicFramePr>
            <a:graphicFrameLocks noGrp="1"/>
          </p:cNvGraphicFramePr>
          <p:nvPr/>
        </p:nvGraphicFramePr>
        <p:xfrm>
          <a:off x="795222" y="1097158"/>
          <a:ext cx="10672878" cy="1671896"/>
        </p:xfrm>
        <a:graphic>
          <a:graphicData uri="http://schemas.openxmlformats.org/drawingml/2006/table">
            <a:tbl>
              <a:tblPr/>
              <a:tblGrid>
                <a:gridCol w="1097078">
                  <a:extLst>
                    <a:ext uri="{9D8B030D-6E8A-4147-A177-3AD203B41FA5}">
                      <a16:colId xmlns:a16="http://schemas.microsoft.com/office/drawing/2014/main" xmlns="" val="20000"/>
                    </a:ext>
                  </a:extLst>
                </a:gridCol>
                <a:gridCol w="4613305">
                  <a:extLst>
                    <a:ext uri="{9D8B030D-6E8A-4147-A177-3AD203B41FA5}">
                      <a16:colId xmlns:a16="http://schemas.microsoft.com/office/drawing/2014/main" xmlns="" val="20001"/>
                    </a:ext>
                  </a:extLst>
                </a:gridCol>
                <a:gridCol w="4962495">
                  <a:extLst>
                    <a:ext uri="{9D8B030D-6E8A-4147-A177-3AD203B41FA5}">
                      <a16:colId xmlns:a16="http://schemas.microsoft.com/office/drawing/2014/main" xmlns="" val="20002"/>
                    </a:ext>
                  </a:extLst>
                </a:gridCol>
              </a:tblGrid>
              <a:tr h="210677">
                <a:tc>
                  <a:txBody>
                    <a:bodyPr/>
                    <a:lstStyle/>
                    <a:p>
                      <a:endParaRPr lang="en-US" dirty="0"/>
                    </a:p>
                  </a:txBody>
                  <a:tcPr marL="37191" marR="37191" marT="18595" marB="18595" anchor="ctr">
                    <a:lnL>
                      <a:noFill/>
                    </a:lnL>
                    <a:lnR>
                      <a:noFill/>
                    </a:lnR>
                    <a:lnT>
                      <a:noFill/>
                    </a:lnT>
                    <a:lnB>
                      <a:noFill/>
                    </a:lnB>
                  </a:tcPr>
                </a:tc>
                <a:tc>
                  <a:txBody>
                    <a:bodyPr/>
                    <a:lstStyle/>
                    <a:p>
                      <a:endParaRPr lang="en-US"/>
                    </a:p>
                  </a:txBody>
                  <a:tcPr marL="37191" marR="37191" marT="18595" marB="18595" anchor="ctr">
                    <a:lnL>
                      <a:noFill/>
                    </a:lnL>
                    <a:lnR>
                      <a:noFill/>
                    </a:lnR>
                    <a:lnT>
                      <a:noFill/>
                    </a:lnT>
                    <a:lnB>
                      <a:noFill/>
                    </a:lnB>
                  </a:tcPr>
                </a:tc>
                <a:tc>
                  <a:txBody>
                    <a:bodyPr/>
                    <a:lstStyle/>
                    <a:p>
                      <a:pPr algn="l" fontAlgn="base"/>
                      <a:endParaRPr lang="fi-FI"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0"/>
                  </a:ext>
                </a:extLst>
              </a:tr>
              <a:tr h="368683">
                <a:tc>
                  <a:txBody>
                    <a:bodyPr/>
                    <a:lstStyle/>
                    <a:p>
                      <a:endParaRPr lang="en-US"/>
                    </a:p>
                  </a:txBody>
                  <a:tcPr marL="37191" marR="37191" marT="18595" marB="18595" anchor="ctr">
                    <a:lnL>
                      <a:noFill/>
                    </a:lnL>
                    <a:lnR>
                      <a:noFill/>
                    </a:lnR>
                    <a:lnT>
                      <a:noFill/>
                    </a:lnT>
                    <a:lnB>
                      <a:noFill/>
                    </a:lnB>
                  </a:tcPr>
                </a:tc>
                <a:tc>
                  <a:txBody>
                    <a:bodyPr/>
                    <a:lstStyle/>
                    <a:p>
                      <a:endParaRPr lang="en-US"/>
                    </a:p>
                  </a:txBody>
                  <a:tcPr marL="37191" marR="37191" marT="18595" marB="18595" anchor="ctr">
                    <a:lnL>
                      <a:noFill/>
                    </a:lnL>
                    <a:lnR>
                      <a:noFill/>
                    </a:lnR>
                    <a:lnT>
                      <a:noFill/>
                    </a:lnT>
                    <a:lnB>
                      <a:noFill/>
                    </a:lnB>
                  </a:tcPr>
                </a:tc>
                <a:tc>
                  <a:txBody>
                    <a:bodyPr/>
                    <a:lstStyle/>
                    <a:p>
                      <a:pPr algn="l" fontAlgn="base"/>
                      <a:endParaRPr lang="en-US"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1"/>
                  </a:ext>
                </a:extLst>
              </a:tr>
              <a:tr h="210677">
                <a:tc>
                  <a:txBody>
                    <a:bodyPr/>
                    <a:lstStyle/>
                    <a:p>
                      <a:endParaRPr lang="en-US"/>
                    </a:p>
                  </a:txBody>
                  <a:tcPr marL="37191" marR="37191" marT="18595" marB="18595" anchor="ctr">
                    <a:lnL>
                      <a:noFill/>
                    </a:lnL>
                    <a:lnR>
                      <a:noFill/>
                    </a:lnR>
                    <a:lnT>
                      <a:noFill/>
                    </a:lnT>
                    <a:lnB>
                      <a:noFill/>
                    </a:lnB>
                  </a:tcPr>
                </a:tc>
                <a:tc>
                  <a:txBody>
                    <a:bodyPr/>
                    <a:lstStyle/>
                    <a:p>
                      <a:endParaRPr lang="en-US"/>
                    </a:p>
                  </a:txBody>
                  <a:tcPr marL="37191" marR="37191" marT="18595" marB="18595" anchor="ctr">
                    <a:lnL>
                      <a:noFill/>
                    </a:lnL>
                    <a:lnR>
                      <a:noFill/>
                    </a:lnR>
                    <a:lnT>
                      <a:noFill/>
                    </a:lnT>
                    <a:lnB>
                      <a:noFill/>
                    </a:lnB>
                  </a:tcPr>
                </a:tc>
                <a:tc>
                  <a:txBody>
                    <a:bodyPr/>
                    <a:lstStyle/>
                    <a:p>
                      <a:pPr algn="l" fontAlgn="base"/>
                      <a:endParaRPr lang="en-US" sz="180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2"/>
                  </a:ext>
                </a:extLst>
              </a:tr>
              <a:tr h="210677">
                <a:tc>
                  <a:txBody>
                    <a:bodyPr/>
                    <a:lstStyle/>
                    <a:p>
                      <a:pPr algn="ctr" fontAlgn="base"/>
                      <a:r>
                        <a:rPr lang="en-US" sz="1800" b="1" dirty="0" err="1">
                          <a:effectLst/>
                        </a:rPr>
                        <a:t>rm</a:t>
                      </a:r>
                      <a:endParaRPr lang="en-US" sz="1800" b="1" dirty="0">
                        <a:effectLst/>
                      </a:endParaRPr>
                    </a:p>
                  </a:txBody>
                  <a:tcPr marL="37191" marR="37191" marT="18595" marB="18595" anchor="ctr">
                    <a:lnL>
                      <a:noFill/>
                    </a:lnL>
                    <a:lnR>
                      <a:noFill/>
                    </a:lnR>
                    <a:lnT>
                      <a:noFill/>
                    </a:lnT>
                    <a:lnB>
                      <a:noFill/>
                    </a:lnB>
                  </a:tcPr>
                </a:tc>
                <a:tc>
                  <a:txBody>
                    <a:bodyPr/>
                    <a:lstStyle/>
                    <a:p>
                      <a:pPr algn="l" fontAlgn="base"/>
                      <a:r>
                        <a:rPr lang="en-US" sz="1800" dirty="0" err="1">
                          <a:effectLst/>
                        </a:rPr>
                        <a:t>Menghapus</a:t>
                      </a:r>
                      <a:r>
                        <a:rPr lang="en-US" sz="1800" dirty="0">
                          <a:effectLst/>
                        </a:rPr>
                        <a:t> file </a:t>
                      </a:r>
                      <a:r>
                        <a:rPr lang="en-US" sz="1800" dirty="0" err="1">
                          <a:effectLst/>
                        </a:rPr>
                        <a:t>atau</a:t>
                      </a:r>
                      <a:r>
                        <a:rPr lang="en-US" sz="1800" dirty="0">
                          <a:effectLst/>
                        </a:rPr>
                        <a:t> </a:t>
                      </a:r>
                      <a:r>
                        <a:rPr lang="en-US" sz="1800" dirty="0" err="1">
                          <a:effectLst/>
                        </a:rPr>
                        <a:t>direktori</a:t>
                      </a:r>
                      <a:r>
                        <a:rPr lang="en-US" sz="1800" dirty="0">
                          <a:effectLst/>
                        </a:rPr>
                        <a:t>.</a:t>
                      </a:r>
                    </a:p>
                  </a:txBody>
                  <a:tcPr marL="37191" marR="37191" marT="18595" marB="18595" anchor="ctr">
                    <a:lnL>
                      <a:noFill/>
                    </a:lnL>
                    <a:lnR>
                      <a:noFill/>
                    </a:lnR>
                    <a:lnT>
                      <a:noFill/>
                    </a:lnT>
                    <a:lnB>
                      <a:noFill/>
                    </a:lnB>
                  </a:tcPr>
                </a:tc>
                <a:tc>
                  <a:txBody>
                    <a:bodyPr/>
                    <a:lstStyle/>
                    <a:p>
                      <a:pPr algn="l" fontAlgn="base"/>
                      <a:endParaRPr lang="en-US" sz="180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3"/>
                  </a:ext>
                </a:extLst>
              </a:tr>
              <a:tr h="368683">
                <a:tc>
                  <a:txBody>
                    <a:bodyPr/>
                    <a:lstStyle/>
                    <a:p>
                      <a:pPr algn="ctr" fontAlgn="base"/>
                      <a:r>
                        <a:rPr lang="en-US" sz="1800" b="1" dirty="0">
                          <a:effectLst/>
                        </a:rPr>
                        <a:t>mv</a:t>
                      </a:r>
                    </a:p>
                  </a:txBody>
                  <a:tcPr marL="37191" marR="37191" marT="18595" marB="18595" anchor="ctr">
                    <a:lnL>
                      <a:noFill/>
                    </a:lnL>
                    <a:lnR>
                      <a:noFill/>
                    </a:lnR>
                    <a:lnT>
                      <a:noFill/>
                    </a:lnT>
                    <a:lnB>
                      <a:noFill/>
                    </a:lnB>
                  </a:tcPr>
                </a:tc>
                <a:tc>
                  <a:txBody>
                    <a:bodyPr/>
                    <a:lstStyle/>
                    <a:p>
                      <a:pPr algn="l" fontAlgn="base"/>
                      <a:r>
                        <a:rPr lang="sv-SE" sz="1800" dirty="0">
                          <a:effectLst/>
                        </a:rPr>
                        <a:t>Memindahkan file</a:t>
                      </a:r>
                      <a:r>
                        <a:rPr lang="sv-SE" sz="1800" baseline="0" dirty="0">
                          <a:effectLst/>
                        </a:rPr>
                        <a:t> atau </a:t>
                      </a:r>
                      <a:r>
                        <a:rPr lang="sv-SE" sz="1800" dirty="0">
                          <a:effectLst/>
                        </a:rPr>
                        <a:t>mengganti nama file.</a:t>
                      </a:r>
                    </a:p>
                  </a:txBody>
                  <a:tcPr marL="37191" marR="37191" marT="18595" marB="18595" anchor="ctr">
                    <a:lnL>
                      <a:noFill/>
                    </a:lnL>
                    <a:lnR>
                      <a:noFill/>
                    </a:lnR>
                    <a:lnT>
                      <a:noFill/>
                    </a:lnT>
                    <a:lnB>
                      <a:noFill/>
                    </a:lnB>
                  </a:tcPr>
                </a:tc>
                <a:tc>
                  <a:txBody>
                    <a:bodyPr/>
                    <a:lstStyle/>
                    <a:p>
                      <a:pPr algn="l" fontAlgn="base"/>
                      <a:endParaRPr lang="sv-SE"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4"/>
                  </a:ext>
                </a:extLst>
              </a:tr>
            </a:tbl>
          </a:graphicData>
        </a:graphic>
      </p:graphicFrame>
      <p:pic>
        <p:nvPicPr>
          <p:cNvPr id="3" name="Picture 2"/>
          <p:cNvPicPr>
            <a:picLocks noChangeAspect="1"/>
          </p:cNvPicPr>
          <p:nvPr/>
        </p:nvPicPr>
        <p:blipFill>
          <a:blip r:embed="rId2"/>
          <a:stretch>
            <a:fillRect/>
          </a:stretch>
        </p:blipFill>
        <p:spPr>
          <a:xfrm>
            <a:off x="1065212" y="3023054"/>
            <a:ext cx="8488943" cy="1282246"/>
          </a:xfrm>
          <a:prstGeom prst="rect">
            <a:avLst/>
          </a:prstGeom>
        </p:spPr>
      </p:pic>
      <p:pic>
        <p:nvPicPr>
          <p:cNvPr id="6" name="Picture 5"/>
          <p:cNvPicPr>
            <a:picLocks noChangeAspect="1"/>
          </p:cNvPicPr>
          <p:nvPr/>
        </p:nvPicPr>
        <p:blipFill>
          <a:blip r:embed="rId3"/>
          <a:stretch>
            <a:fillRect/>
          </a:stretch>
        </p:blipFill>
        <p:spPr>
          <a:xfrm>
            <a:off x="1065212" y="4559300"/>
            <a:ext cx="5703382" cy="115026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5358"/>
            <a:ext cx="625983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Perintah</a:t>
            </a:r>
            <a:r>
              <a:rPr lang="en-US" sz="4000" dirty="0"/>
              <a:t> </a:t>
            </a:r>
            <a:r>
              <a:rPr lang="en-US" sz="4000" dirty="0" err="1"/>
              <a:t>Dasar</a:t>
            </a:r>
            <a:r>
              <a:rPr lang="en-US" sz="4000" dirty="0"/>
              <a:t> </a:t>
            </a:r>
            <a:r>
              <a:rPr lang="en-US" sz="4000" dirty="0" err="1"/>
              <a:t>Filesystem</a:t>
            </a:r>
            <a:endParaRPr lang="en-US" sz="6000" dirty="0"/>
          </a:p>
        </p:txBody>
      </p:sp>
      <p:graphicFrame>
        <p:nvGraphicFramePr>
          <p:cNvPr id="2" name="Table 1"/>
          <p:cNvGraphicFramePr>
            <a:graphicFrameLocks noGrp="1"/>
          </p:cNvGraphicFramePr>
          <p:nvPr/>
        </p:nvGraphicFramePr>
        <p:xfrm>
          <a:off x="719022" y="1991116"/>
          <a:ext cx="10672878" cy="623020"/>
        </p:xfrm>
        <a:graphic>
          <a:graphicData uri="http://schemas.openxmlformats.org/drawingml/2006/table">
            <a:tbl>
              <a:tblPr/>
              <a:tblGrid>
                <a:gridCol w="1097078">
                  <a:extLst>
                    <a:ext uri="{9D8B030D-6E8A-4147-A177-3AD203B41FA5}">
                      <a16:colId xmlns:a16="http://schemas.microsoft.com/office/drawing/2014/main" xmlns="" val="20000"/>
                    </a:ext>
                  </a:extLst>
                </a:gridCol>
                <a:gridCol w="4613305">
                  <a:extLst>
                    <a:ext uri="{9D8B030D-6E8A-4147-A177-3AD203B41FA5}">
                      <a16:colId xmlns:a16="http://schemas.microsoft.com/office/drawing/2014/main" xmlns="" val="20001"/>
                    </a:ext>
                  </a:extLst>
                </a:gridCol>
                <a:gridCol w="4962495">
                  <a:extLst>
                    <a:ext uri="{9D8B030D-6E8A-4147-A177-3AD203B41FA5}">
                      <a16:colId xmlns:a16="http://schemas.microsoft.com/office/drawing/2014/main" xmlns="" val="20002"/>
                    </a:ext>
                  </a:extLst>
                </a:gridCol>
              </a:tblGrid>
              <a:tr h="210677">
                <a:tc>
                  <a:txBody>
                    <a:bodyPr/>
                    <a:lstStyle/>
                    <a:p>
                      <a:pPr algn="ctr" fontAlgn="base"/>
                      <a:r>
                        <a:rPr lang="en-US" sz="1800" b="1" dirty="0" err="1">
                          <a:effectLst/>
                        </a:rPr>
                        <a:t>mkdir</a:t>
                      </a:r>
                      <a:endParaRPr lang="en-US" sz="1800" b="1" dirty="0">
                        <a:effectLst/>
                      </a:endParaRPr>
                    </a:p>
                  </a:txBody>
                  <a:tcPr marL="37191" marR="37191" marT="18595" marB="18595" anchor="ctr">
                    <a:lnL>
                      <a:noFill/>
                    </a:lnL>
                    <a:lnR>
                      <a:noFill/>
                    </a:lnR>
                    <a:lnT>
                      <a:noFill/>
                    </a:lnT>
                    <a:lnB>
                      <a:noFill/>
                    </a:lnB>
                  </a:tcPr>
                </a:tc>
                <a:tc>
                  <a:txBody>
                    <a:bodyPr/>
                    <a:lstStyle/>
                    <a:p>
                      <a:pPr algn="l" fontAlgn="base"/>
                      <a:r>
                        <a:rPr lang="en-US" sz="1800" dirty="0" err="1">
                          <a:effectLst/>
                        </a:rPr>
                        <a:t>Membuat</a:t>
                      </a:r>
                      <a:r>
                        <a:rPr lang="en-US" sz="1800" dirty="0">
                          <a:effectLst/>
                        </a:rPr>
                        <a:t> </a:t>
                      </a:r>
                      <a:r>
                        <a:rPr lang="en-US" sz="1800" dirty="0" err="1">
                          <a:effectLst/>
                        </a:rPr>
                        <a:t>sebuah</a:t>
                      </a:r>
                      <a:r>
                        <a:rPr lang="en-US" sz="1800" dirty="0">
                          <a:effectLst/>
                        </a:rPr>
                        <a:t> </a:t>
                      </a:r>
                      <a:r>
                        <a:rPr lang="en-US" sz="1800" dirty="0" err="1">
                          <a:effectLst/>
                        </a:rPr>
                        <a:t>direktori</a:t>
                      </a:r>
                      <a:r>
                        <a:rPr lang="en-US" sz="1800" dirty="0">
                          <a:effectLst/>
                        </a:rPr>
                        <a:t> </a:t>
                      </a:r>
                      <a:r>
                        <a:rPr lang="en-US" sz="1800" dirty="0" err="1">
                          <a:effectLst/>
                        </a:rPr>
                        <a:t>baru</a:t>
                      </a:r>
                      <a:r>
                        <a:rPr lang="en-US" sz="1800" dirty="0">
                          <a:effectLst/>
                        </a:rPr>
                        <a:t>.</a:t>
                      </a:r>
                    </a:p>
                  </a:txBody>
                  <a:tcPr marL="37191" marR="37191" marT="18595" marB="18595" anchor="ctr">
                    <a:lnL>
                      <a:noFill/>
                    </a:lnL>
                    <a:lnR>
                      <a:noFill/>
                    </a:lnR>
                    <a:lnT>
                      <a:noFill/>
                    </a:lnT>
                    <a:lnB>
                      <a:noFill/>
                    </a:lnB>
                  </a:tcPr>
                </a:tc>
                <a:tc>
                  <a:txBody>
                    <a:bodyPr/>
                    <a:lstStyle/>
                    <a:p>
                      <a:pPr algn="l" fontAlgn="base"/>
                      <a:endParaRPr lang="en-US"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0"/>
                  </a:ext>
                </a:extLst>
              </a:tr>
              <a:tr h="210677">
                <a:tc>
                  <a:txBody>
                    <a:bodyPr/>
                    <a:lstStyle/>
                    <a:p>
                      <a:pPr algn="ctr" fontAlgn="base"/>
                      <a:r>
                        <a:rPr lang="en-US" sz="1800" b="1" dirty="0" err="1">
                          <a:effectLst/>
                        </a:rPr>
                        <a:t>rmdir</a:t>
                      </a:r>
                      <a:endParaRPr lang="en-US" sz="1800" b="1" dirty="0">
                        <a:effectLst/>
                      </a:endParaRPr>
                    </a:p>
                  </a:txBody>
                  <a:tcPr marL="37191" marR="37191" marT="18595" marB="18595" anchor="ctr">
                    <a:lnL>
                      <a:noFill/>
                    </a:lnL>
                    <a:lnR>
                      <a:noFill/>
                    </a:lnR>
                    <a:lnT>
                      <a:noFill/>
                    </a:lnT>
                    <a:lnB>
                      <a:noFill/>
                    </a:lnB>
                  </a:tcPr>
                </a:tc>
                <a:tc>
                  <a:txBody>
                    <a:bodyPr/>
                    <a:lstStyle/>
                    <a:p>
                      <a:pPr algn="l" fontAlgn="base"/>
                      <a:r>
                        <a:rPr lang="en-US" sz="1800">
                          <a:effectLst/>
                        </a:rPr>
                        <a:t>Menghapus sebuah direktori.</a:t>
                      </a:r>
                    </a:p>
                  </a:txBody>
                  <a:tcPr marL="37191" marR="37191" marT="18595" marB="18595" anchor="ctr">
                    <a:lnL>
                      <a:noFill/>
                    </a:lnL>
                    <a:lnR>
                      <a:noFill/>
                    </a:lnR>
                    <a:lnT>
                      <a:noFill/>
                    </a:lnT>
                    <a:lnB>
                      <a:noFill/>
                    </a:lnB>
                  </a:tcPr>
                </a:tc>
                <a:tc>
                  <a:txBody>
                    <a:bodyPr/>
                    <a:lstStyle/>
                    <a:p>
                      <a:pPr algn="l" fontAlgn="base"/>
                      <a:endParaRPr lang="en-US"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1"/>
                  </a:ext>
                </a:extLst>
              </a:tr>
            </a:tbl>
          </a:graphicData>
        </a:graphic>
      </p:graphicFrame>
      <p:pic>
        <p:nvPicPr>
          <p:cNvPr id="3" name="Picture 2"/>
          <p:cNvPicPr>
            <a:picLocks noChangeAspect="1"/>
          </p:cNvPicPr>
          <p:nvPr/>
        </p:nvPicPr>
        <p:blipFill>
          <a:blip r:embed="rId2"/>
          <a:stretch>
            <a:fillRect/>
          </a:stretch>
        </p:blipFill>
        <p:spPr>
          <a:xfrm>
            <a:off x="822325" y="2822294"/>
            <a:ext cx="10505144" cy="2587906"/>
          </a:xfrm>
          <a:prstGeom prst="rect">
            <a:avLst/>
          </a:prstGeom>
        </p:spPr>
      </p:pic>
      <p:sp>
        <p:nvSpPr>
          <p:cNvPr id="4" name="Rectangle 3"/>
          <p:cNvSpPr/>
          <p:nvPr/>
        </p:nvSpPr>
        <p:spPr>
          <a:xfrm>
            <a:off x="9271000" y="3467100"/>
            <a:ext cx="1320800"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Perintah</a:t>
            </a:r>
            <a:r>
              <a:rPr lang="en-US" sz="4000" dirty="0"/>
              <a:t> </a:t>
            </a:r>
            <a:r>
              <a:rPr lang="en-US" sz="4000" dirty="0" err="1"/>
              <a:t>Dasar</a:t>
            </a:r>
            <a:r>
              <a:rPr lang="en-US" sz="4000" dirty="0"/>
              <a:t> Network &amp; Software</a:t>
            </a:r>
            <a:endParaRPr lang="en-US" sz="6000" dirty="0"/>
          </a:p>
        </p:txBody>
      </p:sp>
      <p:graphicFrame>
        <p:nvGraphicFramePr>
          <p:cNvPr id="2" name="Table 1"/>
          <p:cNvGraphicFramePr>
            <a:graphicFrameLocks noGrp="1"/>
          </p:cNvGraphicFramePr>
          <p:nvPr/>
        </p:nvGraphicFramePr>
        <p:xfrm>
          <a:off x="800100" y="2219716"/>
          <a:ext cx="10731500" cy="3555093"/>
        </p:xfrm>
        <a:graphic>
          <a:graphicData uri="http://schemas.openxmlformats.org/drawingml/2006/table">
            <a:tbl>
              <a:tblPr/>
              <a:tblGrid>
                <a:gridCol w="3937000">
                  <a:extLst>
                    <a:ext uri="{9D8B030D-6E8A-4147-A177-3AD203B41FA5}">
                      <a16:colId xmlns:a16="http://schemas.microsoft.com/office/drawing/2014/main" xmlns="" val="20000"/>
                    </a:ext>
                  </a:extLst>
                </a:gridCol>
                <a:gridCol w="6794500">
                  <a:extLst>
                    <a:ext uri="{9D8B030D-6E8A-4147-A177-3AD203B41FA5}">
                      <a16:colId xmlns:a16="http://schemas.microsoft.com/office/drawing/2014/main" xmlns="" val="20001"/>
                    </a:ext>
                  </a:extLst>
                </a:gridCol>
              </a:tblGrid>
              <a:tr h="210677">
                <a:tc>
                  <a:txBody>
                    <a:bodyPr/>
                    <a:lstStyle/>
                    <a:p>
                      <a:pPr algn="l" fontAlgn="base"/>
                      <a:r>
                        <a:rPr lang="en-US" b="1" dirty="0" err="1">
                          <a:effectLst/>
                        </a:rPr>
                        <a:t>ifconfig</a:t>
                      </a:r>
                      <a:endParaRPr lang="en-US" b="1" dirty="0">
                        <a:effectLst/>
                      </a:endParaRPr>
                    </a:p>
                  </a:txBody>
                  <a:tcPr anchor="ctr">
                    <a:lnL>
                      <a:noFill/>
                    </a:lnL>
                    <a:lnR>
                      <a:noFill/>
                    </a:lnR>
                    <a:lnT>
                      <a:noFill/>
                    </a:lnT>
                    <a:lnB>
                      <a:noFill/>
                    </a:lnB>
                  </a:tcPr>
                </a:tc>
                <a:tc>
                  <a:txBody>
                    <a:bodyPr/>
                    <a:lstStyle/>
                    <a:p>
                      <a:pPr algn="l" fontAlgn="base"/>
                      <a:r>
                        <a:rPr lang="en-US">
                          <a:effectLst/>
                        </a:rPr>
                        <a:t>Menampilkan informasi tentang alat jaringan Anda. Anda juga bisa mengkonfigurasi network adapter Anda.</a:t>
                      </a:r>
                    </a:p>
                  </a:txBody>
                  <a:tcPr anchor="ctr">
                    <a:lnL>
                      <a:noFill/>
                    </a:lnL>
                    <a:lnR>
                      <a:noFill/>
                    </a:lnR>
                    <a:lnT>
                      <a:noFill/>
                    </a:lnT>
                    <a:lnB>
                      <a:noFill/>
                    </a:lnB>
                  </a:tcPr>
                </a:tc>
                <a:extLst>
                  <a:ext uri="{0D108BD9-81ED-4DB2-BD59-A6C34878D82A}">
                    <a16:rowId xmlns:a16="http://schemas.microsoft.com/office/drawing/2014/main" xmlns="" val="10000"/>
                  </a:ext>
                </a:extLst>
              </a:tr>
              <a:tr h="210677">
                <a:tc>
                  <a:txBody>
                    <a:bodyPr/>
                    <a:lstStyle/>
                    <a:p>
                      <a:pPr algn="l" fontAlgn="base"/>
                      <a:r>
                        <a:rPr lang="en-US" b="1" dirty="0">
                          <a:effectLst/>
                        </a:rPr>
                        <a:t>ping</a:t>
                      </a:r>
                    </a:p>
                  </a:txBody>
                  <a:tcPr anchor="ctr">
                    <a:lnL>
                      <a:noFill/>
                    </a:lnL>
                    <a:lnR>
                      <a:noFill/>
                    </a:lnR>
                    <a:lnT>
                      <a:noFill/>
                    </a:lnT>
                    <a:lnB>
                      <a:noFill/>
                    </a:lnB>
                  </a:tcPr>
                </a:tc>
                <a:tc>
                  <a:txBody>
                    <a:bodyPr/>
                    <a:lstStyle/>
                    <a:p>
                      <a:pPr algn="l" fontAlgn="base"/>
                      <a:r>
                        <a:rPr lang="en-US" dirty="0">
                          <a:effectLst/>
                        </a:rPr>
                        <a:t>Ping </a:t>
                      </a:r>
                      <a:r>
                        <a:rPr lang="en-US" dirty="0" err="1">
                          <a:effectLst/>
                        </a:rPr>
                        <a:t>mengirim</a:t>
                      </a:r>
                      <a:r>
                        <a:rPr lang="en-US" dirty="0">
                          <a:effectLst/>
                        </a:rPr>
                        <a:t> </a:t>
                      </a:r>
                      <a:r>
                        <a:rPr lang="en-US" dirty="0" err="1">
                          <a:effectLst/>
                        </a:rPr>
                        <a:t>paket</a:t>
                      </a:r>
                      <a:r>
                        <a:rPr lang="en-US" dirty="0">
                          <a:effectLst/>
                        </a:rPr>
                        <a:t> </a:t>
                      </a:r>
                      <a:r>
                        <a:rPr lang="en-US" dirty="0" err="1">
                          <a:effectLst/>
                        </a:rPr>
                        <a:t>ip</a:t>
                      </a:r>
                      <a:r>
                        <a:rPr lang="en-US" dirty="0">
                          <a:effectLst/>
                        </a:rPr>
                        <a:t> </a:t>
                      </a:r>
                      <a:r>
                        <a:rPr lang="en-US" dirty="0" err="1">
                          <a:effectLst/>
                        </a:rPr>
                        <a:t>ke</a:t>
                      </a:r>
                      <a:r>
                        <a:rPr lang="en-US" dirty="0">
                          <a:effectLst/>
                        </a:rPr>
                        <a:t> </a:t>
                      </a:r>
                      <a:r>
                        <a:rPr lang="en-US" dirty="0" err="1">
                          <a:effectLst/>
                        </a:rPr>
                        <a:t>komputer</a:t>
                      </a:r>
                      <a:r>
                        <a:rPr lang="en-US" dirty="0">
                          <a:effectLst/>
                        </a:rPr>
                        <a:t> yang </a:t>
                      </a:r>
                      <a:r>
                        <a:rPr lang="en-US" dirty="0" err="1">
                          <a:effectLst/>
                        </a:rPr>
                        <a:t>dituju</a:t>
                      </a:r>
                      <a:r>
                        <a:rPr lang="en-US" dirty="0">
                          <a:effectLst/>
                        </a:rPr>
                        <a:t> </a:t>
                      </a:r>
                      <a:r>
                        <a:rPr lang="en-US" dirty="0" err="1">
                          <a:effectLst/>
                        </a:rPr>
                        <a:t>dan</a:t>
                      </a:r>
                      <a:r>
                        <a:rPr lang="en-US" dirty="0">
                          <a:effectLst/>
                        </a:rPr>
                        <a:t> </a:t>
                      </a:r>
                      <a:r>
                        <a:rPr lang="en-US" dirty="0" err="1">
                          <a:effectLst/>
                        </a:rPr>
                        <a:t>mencari</a:t>
                      </a:r>
                      <a:r>
                        <a:rPr lang="en-US" dirty="0">
                          <a:effectLst/>
                        </a:rPr>
                        <a:t> </a:t>
                      </a:r>
                      <a:r>
                        <a:rPr lang="en-US" dirty="0" err="1">
                          <a:effectLst/>
                        </a:rPr>
                        <a:t>respon</a:t>
                      </a:r>
                      <a:r>
                        <a:rPr lang="en-US" dirty="0">
                          <a:effectLst/>
                        </a:rPr>
                        <a:t>.</a:t>
                      </a:r>
                    </a:p>
                  </a:txBody>
                  <a:tcPr anchor="ctr">
                    <a:lnL>
                      <a:noFill/>
                    </a:lnL>
                    <a:lnR>
                      <a:noFill/>
                    </a:lnR>
                    <a:lnT>
                      <a:noFill/>
                    </a:lnT>
                    <a:lnB>
                      <a:noFill/>
                    </a:lnB>
                  </a:tcPr>
                </a:tc>
                <a:extLst>
                  <a:ext uri="{0D108BD9-81ED-4DB2-BD59-A6C34878D82A}">
                    <a16:rowId xmlns:a16="http://schemas.microsoft.com/office/drawing/2014/main" xmlns="" val="10001"/>
                  </a:ext>
                </a:extLst>
              </a:tr>
              <a:tr h="368683">
                <a:tc>
                  <a:txBody>
                    <a:bodyPr/>
                    <a:lstStyle/>
                    <a:p>
                      <a:pPr algn="l" fontAlgn="base"/>
                      <a:r>
                        <a:rPr lang="en-US" sz="1800" b="1" dirty="0">
                          <a:effectLst/>
                        </a:rPr>
                        <a:t>apt-get update</a:t>
                      </a:r>
                    </a:p>
                  </a:txBody>
                  <a:tcPr marL="37191" marR="37191" marT="18595" marB="18595" anchor="ctr">
                    <a:lnL>
                      <a:noFill/>
                    </a:lnL>
                    <a:lnR>
                      <a:noFill/>
                    </a:lnR>
                    <a:lnT>
                      <a:noFill/>
                    </a:lnT>
                    <a:lnB>
                      <a:noFill/>
                    </a:lnB>
                  </a:tcPr>
                </a:tc>
                <a:tc>
                  <a:txBody>
                    <a:bodyPr/>
                    <a:lstStyle/>
                    <a:p>
                      <a:pPr algn="l" fontAlgn="base"/>
                      <a:r>
                        <a:rPr lang="sv-SE" sz="1800" dirty="0">
                          <a:effectLst/>
                        </a:rPr>
                        <a:t>Update software list</a:t>
                      </a:r>
                    </a:p>
                  </a:txBody>
                  <a:tcPr marL="37191" marR="37191" marT="18595" marB="18595" anchor="ctr">
                    <a:lnL>
                      <a:noFill/>
                    </a:lnL>
                    <a:lnR>
                      <a:noFill/>
                    </a:lnR>
                    <a:lnT>
                      <a:noFill/>
                    </a:lnT>
                    <a:lnB>
                      <a:noFill/>
                    </a:lnB>
                  </a:tcPr>
                </a:tc>
                <a:extLst>
                  <a:ext uri="{0D108BD9-81ED-4DB2-BD59-A6C34878D82A}">
                    <a16:rowId xmlns:a16="http://schemas.microsoft.com/office/drawing/2014/main" xmlns="" val="10002"/>
                  </a:ext>
                </a:extLst>
              </a:tr>
              <a:tr h="210677">
                <a:tc>
                  <a:txBody>
                    <a:bodyPr/>
                    <a:lstStyle/>
                    <a:p>
                      <a:pPr algn="l" fontAlgn="base"/>
                      <a:r>
                        <a:rPr lang="en-US" sz="1800" b="1" dirty="0">
                          <a:effectLst/>
                        </a:rPr>
                        <a:t>apt-get upgrade</a:t>
                      </a:r>
                    </a:p>
                  </a:txBody>
                  <a:tcPr marL="37191" marR="37191" marT="18595" marB="18595" anchor="ctr">
                    <a:lnL>
                      <a:noFill/>
                    </a:lnL>
                    <a:lnR>
                      <a:noFill/>
                    </a:lnR>
                    <a:lnT>
                      <a:noFill/>
                    </a:lnT>
                    <a:lnB>
                      <a:noFill/>
                    </a:lnB>
                  </a:tcPr>
                </a:tc>
                <a:tc>
                  <a:txBody>
                    <a:bodyPr/>
                    <a:lstStyle/>
                    <a:p>
                      <a:pPr algn="l" fontAlgn="base"/>
                      <a:r>
                        <a:rPr lang="en-US" sz="1800" dirty="0">
                          <a:effectLst/>
                        </a:rPr>
                        <a:t>Upgrade software list</a:t>
                      </a:r>
                    </a:p>
                  </a:txBody>
                  <a:tcPr marL="37191" marR="37191" marT="18595" marB="18595" anchor="ctr">
                    <a:lnL>
                      <a:noFill/>
                    </a:lnL>
                    <a:lnR>
                      <a:noFill/>
                    </a:lnR>
                    <a:lnT>
                      <a:noFill/>
                    </a:lnT>
                    <a:lnB>
                      <a:noFill/>
                    </a:lnB>
                  </a:tcPr>
                </a:tc>
                <a:extLst>
                  <a:ext uri="{0D108BD9-81ED-4DB2-BD59-A6C34878D82A}">
                    <a16:rowId xmlns:a16="http://schemas.microsoft.com/office/drawing/2014/main" xmlns="" val="10003"/>
                  </a:ext>
                </a:extLst>
              </a:tr>
              <a:tr h="210677">
                <a:tc>
                  <a:txBody>
                    <a:bodyPr/>
                    <a:lstStyle/>
                    <a:p>
                      <a:pPr algn="l" fontAlgn="base"/>
                      <a:r>
                        <a:rPr lang="en-US" sz="1800" b="1" dirty="0">
                          <a:effectLst/>
                        </a:rPr>
                        <a:t>apt-get install &lt;</a:t>
                      </a:r>
                      <a:r>
                        <a:rPr lang="en-US" sz="1800" b="1" dirty="0" err="1">
                          <a:effectLst/>
                        </a:rPr>
                        <a:t>package_name</a:t>
                      </a:r>
                      <a:r>
                        <a:rPr lang="en-US" sz="1800" b="1" dirty="0">
                          <a:effectLst/>
                        </a:rPr>
                        <a:t>&gt;</a:t>
                      </a:r>
                    </a:p>
                  </a:txBody>
                  <a:tcPr marL="37191" marR="37191" marT="18595" marB="18595" anchor="ctr">
                    <a:lnL>
                      <a:noFill/>
                    </a:lnL>
                    <a:lnR>
                      <a:noFill/>
                    </a:lnR>
                    <a:lnT>
                      <a:noFill/>
                    </a:lnT>
                    <a:lnB>
                      <a:noFill/>
                    </a:lnB>
                  </a:tcPr>
                </a:tc>
                <a:tc>
                  <a:txBody>
                    <a:bodyPr/>
                    <a:lstStyle/>
                    <a:p>
                      <a:pPr algn="l" fontAlgn="base"/>
                      <a:r>
                        <a:rPr lang="en-US" sz="1800" dirty="0">
                          <a:effectLst/>
                        </a:rPr>
                        <a:t>Install software</a:t>
                      </a:r>
                      <a:r>
                        <a:rPr lang="en-US" sz="1800" baseline="0" dirty="0">
                          <a:effectLst/>
                        </a:rPr>
                        <a:t> </a:t>
                      </a:r>
                      <a:endParaRPr lang="en-US"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4"/>
                  </a:ext>
                </a:extLst>
              </a:tr>
              <a:tr h="210677">
                <a:tc>
                  <a:txBody>
                    <a:bodyPr/>
                    <a:lstStyle/>
                    <a:p>
                      <a:pPr algn="l" fontAlgn="base"/>
                      <a:r>
                        <a:rPr lang="en-US" sz="1800" b="1" dirty="0" err="1">
                          <a:effectLst/>
                        </a:rPr>
                        <a:t>raspi-config</a:t>
                      </a:r>
                      <a:endParaRPr lang="en-US" sz="1800" b="1" dirty="0">
                        <a:effectLst/>
                      </a:endParaRPr>
                    </a:p>
                  </a:txBody>
                  <a:tcPr marL="37191" marR="37191" marT="18595" marB="18595" anchor="ctr">
                    <a:lnL>
                      <a:noFill/>
                    </a:lnL>
                    <a:lnR>
                      <a:noFill/>
                    </a:lnR>
                    <a:lnT>
                      <a:noFill/>
                    </a:lnT>
                    <a:lnB>
                      <a:noFill/>
                    </a:lnB>
                  </a:tcPr>
                </a:tc>
                <a:tc>
                  <a:txBody>
                    <a:bodyPr/>
                    <a:lstStyle/>
                    <a:p>
                      <a:pPr algn="l" fontAlgn="base"/>
                      <a:r>
                        <a:rPr lang="en-US" sz="1800" dirty="0" err="1">
                          <a:effectLst/>
                        </a:rPr>
                        <a:t>Konfigurasi</a:t>
                      </a:r>
                      <a:r>
                        <a:rPr lang="en-US" sz="1800" baseline="0" dirty="0">
                          <a:effectLst/>
                        </a:rPr>
                        <a:t> system raspberry</a:t>
                      </a:r>
                      <a:endParaRPr lang="en-US"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5"/>
                  </a:ext>
                </a:extLst>
              </a:tr>
              <a:tr h="210677">
                <a:tc>
                  <a:txBody>
                    <a:bodyPr/>
                    <a:lstStyle/>
                    <a:p>
                      <a:pPr algn="l" fontAlgn="base"/>
                      <a:r>
                        <a:rPr lang="en-US" sz="1800" b="1" dirty="0" err="1">
                          <a:effectLst/>
                        </a:rPr>
                        <a:t>sudo</a:t>
                      </a:r>
                      <a:endParaRPr lang="en-US" sz="1800" b="1" dirty="0">
                        <a:effectLst/>
                      </a:endParaRPr>
                    </a:p>
                  </a:txBody>
                  <a:tcPr marL="37191" marR="37191" marT="18595" marB="18595" anchor="ctr">
                    <a:lnL>
                      <a:noFill/>
                    </a:lnL>
                    <a:lnR>
                      <a:noFill/>
                    </a:lnR>
                    <a:lnT>
                      <a:noFill/>
                    </a:lnT>
                    <a:lnB>
                      <a:noFill/>
                    </a:lnB>
                  </a:tcPr>
                </a:tc>
                <a:tc>
                  <a:txBody>
                    <a:bodyPr/>
                    <a:lstStyle/>
                    <a:p>
                      <a:pPr algn="l" fontAlgn="base"/>
                      <a:r>
                        <a:rPr lang="en-US" sz="1800" dirty="0">
                          <a:effectLst/>
                        </a:rPr>
                        <a:t>Super user do</a:t>
                      </a:r>
                    </a:p>
                  </a:txBody>
                  <a:tcPr marL="37191" marR="37191" marT="18595" marB="18595" anchor="ctr">
                    <a:lnL>
                      <a:noFill/>
                    </a:lnL>
                    <a:lnR>
                      <a:noFill/>
                    </a:lnR>
                    <a:lnT>
                      <a:noFill/>
                    </a:lnT>
                    <a:lnB>
                      <a:noFill/>
                    </a:lnB>
                  </a:tcPr>
                </a:tc>
                <a:extLst>
                  <a:ext uri="{0D108BD9-81ED-4DB2-BD59-A6C34878D82A}">
                    <a16:rowId xmlns:a16="http://schemas.microsoft.com/office/drawing/2014/main" xmlns="" val="10006"/>
                  </a:ext>
                </a:extLst>
              </a:tr>
              <a:tr h="210677">
                <a:tc>
                  <a:txBody>
                    <a:bodyPr/>
                    <a:lstStyle/>
                    <a:p>
                      <a:pPr algn="l" fontAlgn="base"/>
                      <a:r>
                        <a:rPr lang="en-US" sz="1800" b="1" dirty="0" err="1">
                          <a:effectLst/>
                        </a:rPr>
                        <a:t>nano</a:t>
                      </a:r>
                      <a:endParaRPr lang="en-US" sz="1800" b="1" dirty="0">
                        <a:effectLst/>
                      </a:endParaRPr>
                    </a:p>
                  </a:txBody>
                  <a:tcPr marL="37191" marR="37191" marT="18595" marB="18595" anchor="ctr">
                    <a:lnL>
                      <a:noFill/>
                    </a:lnL>
                    <a:lnR>
                      <a:noFill/>
                    </a:lnR>
                    <a:lnT>
                      <a:noFill/>
                    </a:lnT>
                    <a:lnB>
                      <a:noFill/>
                    </a:lnB>
                  </a:tcPr>
                </a:tc>
                <a:tc>
                  <a:txBody>
                    <a:bodyPr/>
                    <a:lstStyle/>
                    <a:p>
                      <a:pPr algn="l" fontAlgn="base"/>
                      <a:r>
                        <a:rPr lang="en-US" sz="1800" dirty="0">
                          <a:effectLst/>
                        </a:rPr>
                        <a:t>Text editor on cli (close and save ctrl +x,</a:t>
                      </a:r>
                      <a:r>
                        <a:rPr lang="en-US" sz="1800" baseline="0" dirty="0">
                          <a:effectLst/>
                        </a:rPr>
                        <a:t> ctrl +y)</a:t>
                      </a:r>
                      <a:endParaRPr lang="en-US" sz="1800" dirty="0">
                        <a:effectLst/>
                      </a:endParaRPr>
                    </a:p>
                  </a:txBody>
                  <a:tcPr marL="37191" marR="37191" marT="18595" marB="18595" anchor="ctr">
                    <a:lnL>
                      <a:noFill/>
                    </a:lnL>
                    <a:lnR>
                      <a:noFill/>
                    </a:lnR>
                    <a:lnT>
                      <a:noFill/>
                    </a:lnT>
                    <a:lnB>
                      <a:noFill/>
                    </a:lnB>
                  </a:tcPr>
                </a:tc>
                <a:extLst>
                  <a:ext uri="{0D108BD9-81ED-4DB2-BD59-A6C34878D82A}">
                    <a16:rowId xmlns:a16="http://schemas.microsoft.com/office/drawing/2014/main" xmlns="" val="10007"/>
                  </a:ext>
                </a:extLst>
              </a:tr>
              <a:tr h="210677">
                <a:tc>
                  <a:txBody>
                    <a:bodyPr/>
                    <a:lstStyle/>
                    <a:p>
                      <a:pPr algn="l" fontAlgn="base"/>
                      <a:r>
                        <a:rPr lang="en-US" sz="1800" b="1" dirty="0" err="1">
                          <a:effectLst/>
                        </a:rPr>
                        <a:t>raspistill</a:t>
                      </a:r>
                      <a:r>
                        <a:rPr lang="en-US" sz="1800" b="1" baseline="0" dirty="0">
                          <a:effectLst/>
                        </a:rPr>
                        <a:t> –o &lt;image Name&gt;</a:t>
                      </a:r>
                      <a:endParaRPr lang="en-US" sz="1800" b="1" dirty="0">
                        <a:effectLst/>
                      </a:endParaRPr>
                    </a:p>
                  </a:txBody>
                  <a:tcPr marL="37191" marR="37191" marT="18595" marB="18595" anchor="ctr">
                    <a:lnL>
                      <a:noFill/>
                    </a:lnL>
                    <a:lnR>
                      <a:noFill/>
                    </a:lnR>
                    <a:lnT>
                      <a:noFill/>
                    </a:lnT>
                    <a:lnB>
                      <a:noFill/>
                    </a:lnB>
                  </a:tcPr>
                </a:tc>
                <a:tc>
                  <a:txBody>
                    <a:bodyPr/>
                    <a:lstStyle/>
                    <a:p>
                      <a:pPr algn="l" fontAlgn="base"/>
                      <a:r>
                        <a:rPr lang="en-US" sz="1800" dirty="0" err="1">
                          <a:effectLst/>
                        </a:rPr>
                        <a:t>Menggambil</a:t>
                      </a:r>
                      <a:r>
                        <a:rPr lang="en-US" sz="1800" dirty="0">
                          <a:effectLst/>
                        </a:rPr>
                        <a:t> </a:t>
                      </a:r>
                      <a:r>
                        <a:rPr lang="en-US" sz="1800" dirty="0" err="1">
                          <a:effectLst/>
                        </a:rPr>
                        <a:t>gambar</a:t>
                      </a:r>
                      <a:r>
                        <a:rPr lang="en-US" sz="1800" dirty="0">
                          <a:effectLst/>
                        </a:rPr>
                        <a:t> </a:t>
                      </a:r>
                      <a:r>
                        <a:rPr lang="en-US" sz="1800" dirty="0" err="1">
                          <a:effectLst/>
                        </a:rPr>
                        <a:t>melalui</a:t>
                      </a:r>
                      <a:r>
                        <a:rPr lang="en-US" sz="1800" dirty="0">
                          <a:effectLst/>
                        </a:rPr>
                        <a:t> Camera raspberry Pi</a:t>
                      </a:r>
                    </a:p>
                  </a:txBody>
                  <a:tcPr marL="37191" marR="37191" marT="18595" marB="18595" anchor="ctr">
                    <a:lnL>
                      <a:noFill/>
                    </a:lnL>
                    <a:lnR>
                      <a:noFill/>
                    </a:lnR>
                    <a:lnT>
                      <a:noFill/>
                    </a:lnT>
                    <a:lnB>
                      <a:noFill/>
                    </a:lnB>
                  </a:tcPr>
                </a:tc>
                <a:extLst>
                  <a:ext uri="{0D108BD9-81ED-4DB2-BD59-A6C34878D82A}">
                    <a16:rowId xmlns:a16="http://schemas.microsoft.com/office/drawing/2014/main" xmlns="" val="10008"/>
                  </a:ext>
                </a:extLst>
              </a:tr>
              <a:tr h="210677">
                <a:tc>
                  <a:txBody>
                    <a:bodyPr/>
                    <a:lstStyle/>
                    <a:p>
                      <a:pPr algn="l" fontAlgn="base"/>
                      <a:r>
                        <a:rPr lang="en-US" sz="1800" b="1" dirty="0" err="1">
                          <a:effectLst/>
                        </a:rPr>
                        <a:t>raspivid</a:t>
                      </a:r>
                      <a:r>
                        <a:rPr lang="en-US" sz="1800" b="1" baseline="0" dirty="0">
                          <a:effectLst/>
                        </a:rPr>
                        <a:t> –o &lt;image Name&gt; -t &lt;time&gt;</a:t>
                      </a:r>
                      <a:endParaRPr lang="en-US" sz="1800" b="1" dirty="0">
                        <a:effectLst/>
                      </a:endParaRPr>
                    </a:p>
                  </a:txBody>
                  <a:tcPr marL="37191" marR="37191" marT="18595" marB="18595" anchor="ctr">
                    <a:lnL>
                      <a:noFill/>
                    </a:lnL>
                    <a:lnR>
                      <a:noFill/>
                    </a:lnR>
                    <a:lnT>
                      <a:noFill/>
                    </a:lnT>
                    <a:lnB>
                      <a:noFill/>
                    </a:lnB>
                  </a:tcPr>
                </a:tc>
                <a:tc>
                  <a:txBody>
                    <a:bodyPr/>
                    <a:lstStyle/>
                    <a:p>
                      <a:pPr algn="l" fontAlgn="base"/>
                      <a:r>
                        <a:rPr lang="en-US" sz="1800" dirty="0" err="1">
                          <a:effectLst/>
                        </a:rPr>
                        <a:t>Menggambil</a:t>
                      </a:r>
                      <a:r>
                        <a:rPr lang="en-US" sz="1800" dirty="0">
                          <a:effectLst/>
                        </a:rPr>
                        <a:t> </a:t>
                      </a:r>
                      <a:r>
                        <a:rPr lang="en-US" sz="1800" dirty="0" err="1">
                          <a:effectLst/>
                        </a:rPr>
                        <a:t>gambar</a:t>
                      </a:r>
                      <a:r>
                        <a:rPr lang="en-US" sz="1800" dirty="0">
                          <a:effectLst/>
                        </a:rPr>
                        <a:t> </a:t>
                      </a:r>
                      <a:r>
                        <a:rPr lang="en-US" sz="1800" dirty="0" err="1">
                          <a:effectLst/>
                        </a:rPr>
                        <a:t>melalui</a:t>
                      </a:r>
                      <a:r>
                        <a:rPr lang="en-US" sz="1800" dirty="0">
                          <a:effectLst/>
                        </a:rPr>
                        <a:t> Camera raspberry Pi</a:t>
                      </a:r>
                    </a:p>
                  </a:txBody>
                  <a:tcPr marL="37191" marR="37191" marT="18595" marB="18595" anchor="ctr">
                    <a:lnL>
                      <a:noFill/>
                    </a:lnL>
                    <a:lnR>
                      <a:noFill/>
                    </a:lnR>
                    <a:lnT>
                      <a:noFill/>
                    </a:lnT>
                    <a:lnB>
                      <a:noFill/>
                    </a:lnB>
                  </a:tcPr>
                </a:tc>
                <a:extLst>
                  <a:ext uri="{0D108BD9-81ED-4DB2-BD59-A6C34878D82A}">
                    <a16:rowId xmlns:a16="http://schemas.microsoft.com/office/drawing/2014/main" xmlns="" val="10009"/>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934075" y="-12700"/>
            <a:ext cx="6259830"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6008370" y="1864995"/>
            <a:ext cx="5771515" cy="2797175"/>
          </a:xfrm>
          <a:prstGeom prst="rect">
            <a:avLst/>
          </a:prstGeom>
          <a:noFill/>
        </p:spPr>
        <p:txBody>
          <a:bodyPr wrap="square" rtlCol="0">
            <a:spAutoFit/>
          </a:bodyPr>
          <a:lstStyle/>
          <a:p>
            <a:pPr algn="r"/>
            <a:r>
              <a:rPr lang="x-none" altLang="en-US" sz="5400">
                <a:solidFill>
                  <a:schemeClr val="bg1"/>
                </a:solidFill>
              </a:rPr>
              <a:t>Python</a:t>
            </a:r>
          </a:p>
          <a:p>
            <a:pPr algn="r"/>
            <a:r>
              <a:rPr lang="x-none" altLang="en-US" sz="2400">
                <a:solidFill>
                  <a:schemeClr val="bg1"/>
                </a:solidFill>
              </a:rPr>
              <a:t>Basic Python</a:t>
            </a:r>
          </a:p>
          <a:p>
            <a:pPr algn="r"/>
            <a:r>
              <a:rPr lang="x-none" altLang="en-US" sz="2400">
                <a:solidFill>
                  <a:schemeClr val="bg1"/>
                </a:solidFill>
                <a:sym typeface="+mn-ea"/>
              </a:rPr>
              <a:t>Numpy</a:t>
            </a:r>
          </a:p>
          <a:p>
            <a:pPr algn="r"/>
            <a:r>
              <a:rPr lang="x-none" altLang="en-US" sz="2400">
                <a:solidFill>
                  <a:schemeClr val="bg1"/>
                </a:solidFill>
              </a:rPr>
              <a:t>OpenCV 3.4.1</a:t>
            </a:r>
          </a:p>
          <a:p>
            <a:pPr algn="r"/>
            <a:endParaRPr lang="x-none" altLang="en-US" sz="2400">
              <a:solidFill>
                <a:schemeClr val="bg1"/>
              </a:solidFill>
            </a:endParaRPr>
          </a:p>
          <a:p>
            <a:pPr algn="r"/>
            <a:endParaRPr lang="x-none" altLang="en-US" sz="2400">
              <a:solidFill>
                <a:schemeClr val="bg1"/>
              </a:solidFill>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b="12630"/>
          <a:stretch>
            <a:fillRect/>
          </a:stretch>
        </p:blipFill>
        <p:spPr>
          <a:xfrm>
            <a:off x="564515" y="2377096"/>
            <a:ext cx="4955540" cy="2285074"/>
          </a:xfrm>
          <a:prstGeom prst="rect">
            <a:avLst/>
          </a:prstGeom>
        </p:spPr>
      </p:pic>
      <p:sp>
        <p:nvSpPr>
          <p:cNvPr id="2" name="Text Box 1"/>
          <p:cNvSpPr txBox="1"/>
          <p:nvPr/>
        </p:nvSpPr>
        <p:spPr>
          <a:xfrm>
            <a:off x="9432290" y="5377815"/>
            <a:ext cx="2160905" cy="720725"/>
          </a:xfrm>
          <a:prstGeom prst="rect">
            <a:avLst/>
          </a:prstGeom>
          <a:noFill/>
        </p:spPr>
        <p:txBody>
          <a:bodyPr wrap="none" rtlCol="0">
            <a:spAutoFit/>
          </a:bodyPr>
          <a:lstStyle/>
          <a:p>
            <a:r>
              <a:rPr lang="x-none" altLang="en-US" sz="2000" i="1">
                <a:solidFill>
                  <a:schemeClr val="bg1"/>
                </a:solidFill>
              </a:rPr>
              <a:t>pip install numpy</a:t>
            </a:r>
          </a:p>
          <a:p>
            <a:endParaRPr lang="x-none" altLang="en-US" sz="2000" i="1">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934075" y="-12700"/>
            <a:ext cx="6259830"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6008370" y="1864995"/>
            <a:ext cx="5771515" cy="1334135"/>
          </a:xfrm>
          <a:prstGeom prst="rect">
            <a:avLst/>
          </a:prstGeom>
          <a:noFill/>
        </p:spPr>
        <p:txBody>
          <a:bodyPr wrap="square" rtlCol="0">
            <a:spAutoFit/>
          </a:bodyPr>
          <a:lstStyle/>
          <a:p>
            <a:pPr algn="r"/>
            <a:r>
              <a:rPr lang="x-none" altLang="en-US" sz="5400">
                <a:solidFill>
                  <a:schemeClr val="bg1"/>
                </a:solidFill>
              </a:rPr>
              <a:t>Raspbian</a:t>
            </a:r>
          </a:p>
          <a:p>
            <a:pPr algn="r"/>
            <a:r>
              <a:rPr lang="x-none" altLang="en-US" sz="2400">
                <a:solidFill>
                  <a:schemeClr val="bg1"/>
                </a:solidFill>
              </a:rPr>
              <a:t>Debian based Linux distribution OS</a:t>
            </a:r>
          </a:p>
        </p:txBody>
      </p:sp>
      <p:pic>
        <p:nvPicPr>
          <p:cNvPr id="7" name="Picture 6" descr="newdesk"/>
          <p:cNvPicPr>
            <a:picLocks noChangeAspect="1"/>
          </p:cNvPicPr>
          <p:nvPr/>
        </p:nvPicPr>
        <p:blipFill>
          <a:blip r:embed="rId2"/>
          <a:stretch>
            <a:fillRect/>
          </a:stretch>
        </p:blipFill>
        <p:spPr>
          <a:xfrm>
            <a:off x="347980" y="1825625"/>
            <a:ext cx="5290820" cy="2976245"/>
          </a:xfrm>
          <a:prstGeom prst="rect">
            <a:avLst/>
          </a:prstGeom>
        </p:spPr>
      </p:pic>
      <p:pic>
        <p:nvPicPr>
          <p:cNvPr id="8" name="Picture 7"/>
          <p:cNvPicPr>
            <a:picLocks noChangeAspect="1"/>
          </p:cNvPicPr>
          <p:nvPr/>
        </p:nvPicPr>
        <p:blipFill>
          <a:blip r:embed="rId3"/>
          <a:stretch>
            <a:fillRect/>
          </a:stretch>
        </p:blipFill>
        <p:spPr>
          <a:xfrm>
            <a:off x="8328706" y="3908268"/>
            <a:ext cx="3865199" cy="282269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Python version</a:t>
            </a:r>
            <a:endParaRPr lang="en-US" sz="6000" dirty="0"/>
          </a:p>
        </p:txBody>
      </p:sp>
      <p:sp>
        <p:nvSpPr>
          <p:cNvPr id="6" name="Rectangle 5"/>
          <p:cNvSpPr/>
          <p:nvPr/>
        </p:nvSpPr>
        <p:spPr>
          <a:xfrm>
            <a:off x="1095375" y="2195313"/>
            <a:ext cx="6096000" cy="369332"/>
          </a:xfrm>
          <a:prstGeom prst="rect">
            <a:avLst/>
          </a:prstGeom>
        </p:spPr>
        <p:txBody>
          <a:bodyPr>
            <a:spAutoFit/>
          </a:bodyPr>
          <a:lstStyle/>
          <a:p>
            <a:r>
              <a:rPr lang="en-US" dirty="0">
                <a:solidFill>
                  <a:srgbClr val="FF0000"/>
                </a:solidFill>
              </a:rPr>
              <a:t>$ python --version</a:t>
            </a:r>
          </a:p>
        </p:txBody>
      </p:sp>
      <p:pic>
        <p:nvPicPr>
          <p:cNvPr id="7" name="Picture 6"/>
          <p:cNvPicPr>
            <a:picLocks noChangeAspect="1"/>
          </p:cNvPicPr>
          <p:nvPr/>
        </p:nvPicPr>
        <p:blipFill>
          <a:blip r:embed="rId2"/>
          <a:stretch>
            <a:fillRect/>
          </a:stretch>
        </p:blipFill>
        <p:spPr>
          <a:xfrm>
            <a:off x="1095375" y="2890642"/>
            <a:ext cx="6380384" cy="204965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Print</a:t>
            </a:r>
            <a:endParaRPr lang="en-US" sz="6000" dirty="0"/>
          </a:p>
        </p:txBody>
      </p:sp>
      <p:pic>
        <p:nvPicPr>
          <p:cNvPr id="2" name="Picture 1"/>
          <p:cNvPicPr>
            <a:picLocks noChangeAspect="1"/>
          </p:cNvPicPr>
          <p:nvPr/>
        </p:nvPicPr>
        <p:blipFill>
          <a:blip r:embed="rId2"/>
          <a:stretch>
            <a:fillRect/>
          </a:stretch>
        </p:blipFill>
        <p:spPr>
          <a:xfrm>
            <a:off x="1816885" y="2110908"/>
            <a:ext cx="6527015" cy="387303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Help &amp; Documentation</a:t>
            </a:r>
            <a:endParaRPr lang="en-US" sz="6000" dirty="0"/>
          </a:p>
        </p:txBody>
      </p:sp>
      <p:sp>
        <p:nvSpPr>
          <p:cNvPr id="2" name="Rectangle 1"/>
          <p:cNvSpPr/>
          <p:nvPr/>
        </p:nvSpPr>
        <p:spPr>
          <a:xfrm>
            <a:off x="1498600" y="1877536"/>
            <a:ext cx="8737600" cy="1200329"/>
          </a:xfrm>
          <a:prstGeom prst="rect">
            <a:avLst/>
          </a:prstGeom>
        </p:spPr>
        <p:txBody>
          <a:bodyPr wrap="square">
            <a:spAutoFit/>
          </a:bodyPr>
          <a:lstStyle/>
          <a:p>
            <a:r>
              <a:rPr lang="en-US" dirty="0"/>
              <a:t>Ada </a:t>
            </a:r>
            <a:r>
              <a:rPr lang="en-US" dirty="0" err="1"/>
              <a:t>dua</a:t>
            </a:r>
            <a:r>
              <a:rPr lang="en-US" dirty="0"/>
              <a:t> </a:t>
            </a:r>
            <a:r>
              <a:rPr lang="en-US" dirty="0" err="1"/>
              <a:t>fungsi</a:t>
            </a:r>
            <a:r>
              <a:rPr lang="en-US" dirty="0"/>
              <a:t> yang </a:t>
            </a:r>
            <a:r>
              <a:rPr lang="en-US" dirty="0" err="1"/>
              <a:t>digunakan</a:t>
            </a:r>
            <a:r>
              <a:rPr lang="en-US" dirty="0"/>
              <a:t> </a:t>
            </a:r>
            <a:r>
              <a:rPr lang="en-US" dirty="0" err="1"/>
              <a:t>untuk</a:t>
            </a:r>
            <a:r>
              <a:rPr lang="en-US" dirty="0"/>
              <a:t> </a:t>
            </a:r>
            <a:r>
              <a:rPr lang="en-US" dirty="0" err="1"/>
              <a:t>mencari</a:t>
            </a:r>
            <a:r>
              <a:rPr lang="en-US" dirty="0"/>
              <a:t> </a:t>
            </a:r>
            <a:r>
              <a:rPr lang="en-US" dirty="0" err="1"/>
              <a:t>bantuan</a:t>
            </a:r>
            <a:r>
              <a:rPr lang="en-US" dirty="0"/>
              <a:t>:</a:t>
            </a:r>
          </a:p>
          <a:p>
            <a:endParaRPr lang="en-US" dirty="0"/>
          </a:p>
          <a:p>
            <a:r>
              <a:rPr lang="en-US" dirty="0" err="1"/>
              <a:t>fungsi</a:t>
            </a:r>
            <a:r>
              <a:rPr lang="en-US" dirty="0"/>
              <a:t> </a:t>
            </a:r>
            <a:r>
              <a:rPr lang="en-US" b="1" dirty="0" err="1"/>
              <a:t>dir</a:t>
            </a:r>
            <a:r>
              <a:rPr lang="en-US" b="1" dirty="0"/>
              <a:t>() </a:t>
            </a:r>
            <a:r>
              <a:rPr lang="en-US" dirty="0" err="1"/>
              <a:t>untuk</a:t>
            </a:r>
            <a:r>
              <a:rPr lang="en-US" dirty="0"/>
              <a:t> </a:t>
            </a:r>
            <a:r>
              <a:rPr lang="en-US" dirty="0" err="1"/>
              <a:t>melihat</a:t>
            </a:r>
            <a:r>
              <a:rPr lang="en-US" dirty="0"/>
              <a:t> </a:t>
            </a:r>
            <a:r>
              <a:rPr lang="en-US" dirty="0" err="1"/>
              <a:t>fungsi</a:t>
            </a:r>
            <a:r>
              <a:rPr lang="en-US" dirty="0"/>
              <a:t> </a:t>
            </a:r>
            <a:r>
              <a:rPr lang="en-US" dirty="0" err="1"/>
              <a:t>apa</a:t>
            </a:r>
            <a:r>
              <a:rPr lang="en-US" dirty="0"/>
              <a:t> </a:t>
            </a:r>
            <a:r>
              <a:rPr lang="en-US" dirty="0" err="1"/>
              <a:t>saja</a:t>
            </a:r>
            <a:r>
              <a:rPr lang="en-US" dirty="0"/>
              <a:t> yang </a:t>
            </a:r>
            <a:r>
              <a:rPr lang="en-US" dirty="0" err="1"/>
              <a:t>tersedia</a:t>
            </a:r>
            <a:r>
              <a:rPr lang="en-US" dirty="0"/>
              <a:t> </a:t>
            </a:r>
            <a:r>
              <a:rPr lang="en-US" dirty="0" err="1"/>
              <a:t>pada</a:t>
            </a:r>
            <a:r>
              <a:rPr lang="en-US" dirty="0"/>
              <a:t> </a:t>
            </a:r>
            <a:r>
              <a:rPr lang="en-US" dirty="0" err="1"/>
              <a:t>sebuah</a:t>
            </a:r>
            <a:r>
              <a:rPr lang="en-US" dirty="0"/>
              <a:t> </a:t>
            </a:r>
            <a:r>
              <a:rPr lang="en-US" dirty="0" err="1"/>
              <a:t>modul</a:t>
            </a:r>
            <a:r>
              <a:rPr lang="en-US" dirty="0"/>
              <a:t>;</a:t>
            </a:r>
          </a:p>
          <a:p>
            <a:r>
              <a:rPr lang="en-US" dirty="0" err="1"/>
              <a:t>fungsi</a:t>
            </a:r>
            <a:r>
              <a:rPr lang="en-US" dirty="0"/>
              <a:t> </a:t>
            </a:r>
            <a:r>
              <a:rPr lang="en-US" b="1" dirty="0"/>
              <a:t>help() </a:t>
            </a:r>
            <a:r>
              <a:rPr lang="en-US" dirty="0" err="1"/>
              <a:t>untuk</a:t>
            </a:r>
            <a:r>
              <a:rPr lang="en-US" dirty="0"/>
              <a:t> </a:t>
            </a:r>
            <a:r>
              <a:rPr lang="en-US" dirty="0" err="1"/>
              <a:t>membuka</a:t>
            </a:r>
            <a:r>
              <a:rPr lang="en-US" dirty="0"/>
              <a:t> </a:t>
            </a:r>
            <a:r>
              <a:rPr lang="en-US" dirty="0" err="1"/>
              <a:t>dokumentasi</a:t>
            </a:r>
            <a:r>
              <a:rPr lang="en-US" dirty="0"/>
              <a:t> </a:t>
            </a:r>
            <a:r>
              <a:rPr lang="en-US" dirty="0" err="1"/>
              <a:t>suatu</a:t>
            </a:r>
            <a:r>
              <a:rPr lang="en-US" dirty="0"/>
              <a:t> </a:t>
            </a:r>
            <a:r>
              <a:rPr lang="en-US" dirty="0" err="1"/>
              <a:t>fungsi</a:t>
            </a:r>
            <a:r>
              <a:rPr lang="en-US" dirty="0"/>
              <a:t>.</a:t>
            </a:r>
          </a:p>
        </p:txBody>
      </p:sp>
      <p:sp>
        <p:nvSpPr>
          <p:cNvPr id="3" name="Rectangle 2"/>
          <p:cNvSpPr/>
          <p:nvPr/>
        </p:nvSpPr>
        <p:spPr>
          <a:xfrm>
            <a:off x="1498600" y="3172443"/>
            <a:ext cx="7531100" cy="369332"/>
          </a:xfrm>
          <a:prstGeom prst="rect">
            <a:avLst/>
          </a:prstGeom>
        </p:spPr>
        <p:txBody>
          <a:bodyPr wrap="square">
            <a:spAutoFit/>
          </a:bodyPr>
          <a:lstStyle/>
          <a:p>
            <a:r>
              <a:rPr lang="it-IT" dirty="0"/>
              <a:t>Sebgai contoh, kita akan coba mencari tahu tentang penggunaan modul </a:t>
            </a:r>
            <a:r>
              <a:rPr lang="it-IT" b="1" dirty="0"/>
              <a:t>math</a:t>
            </a:r>
            <a:r>
              <a:rPr lang="it-IT" dirty="0"/>
              <a:t>.</a:t>
            </a:r>
            <a:endParaRPr lang="en-US" dirty="0"/>
          </a:p>
        </p:txBody>
      </p:sp>
      <p:pic>
        <p:nvPicPr>
          <p:cNvPr id="5" name="Picture 4"/>
          <p:cNvPicPr>
            <a:picLocks noChangeAspect="1"/>
          </p:cNvPicPr>
          <p:nvPr/>
        </p:nvPicPr>
        <p:blipFill>
          <a:blip r:embed="rId2"/>
          <a:stretch>
            <a:fillRect/>
          </a:stretch>
        </p:blipFill>
        <p:spPr>
          <a:xfrm>
            <a:off x="1211262" y="3488418"/>
            <a:ext cx="6238875" cy="2924175"/>
          </a:xfrm>
          <a:prstGeom prst="rect">
            <a:avLst/>
          </a:prstGeom>
          <a:ln>
            <a:solidFill>
              <a:schemeClr val="bg2"/>
            </a:solidFill>
          </a:ln>
        </p:spPr>
      </p:pic>
      <p:pic>
        <p:nvPicPr>
          <p:cNvPr id="6" name="Picture 5"/>
          <p:cNvPicPr>
            <a:picLocks noChangeAspect="1"/>
          </p:cNvPicPr>
          <p:nvPr/>
        </p:nvPicPr>
        <p:blipFill rotWithShape="1">
          <a:blip r:embed="rId3"/>
          <a:srcRect b="29786"/>
          <a:stretch>
            <a:fillRect/>
          </a:stretch>
        </p:blipFill>
        <p:spPr>
          <a:xfrm>
            <a:off x="3984625" y="4551363"/>
            <a:ext cx="7219950" cy="2293938"/>
          </a:xfrm>
          <a:prstGeom prst="rect">
            <a:avLst/>
          </a:prstGeom>
          <a:ln>
            <a:solidFill>
              <a:schemeClr val="bg2"/>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Aturan</a:t>
            </a:r>
            <a:r>
              <a:rPr lang="en-US" sz="4000" dirty="0"/>
              <a:t> </a:t>
            </a:r>
            <a:r>
              <a:rPr lang="en-US" sz="4000" dirty="0" err="1"/>
              <a:t>Penulisan</a:t>
            </a:r>
            <a:r>
              <a:rPr lang="en-US" sz="4000" dirty="0"/>
              <a:t> </a:t>
            </a:r>
            <a:r>
              <a:rPr lang="en-US" sz="4000" dirty="0" err="1"/>
              <a:t>Sintaks</a:t>
            </a:r>
            <a:r>
              <a:rPr lang="en-US" sz="4000" dirty="0"/>
              <a:t> Python </a:t>
            </a:r>
            <a:endParaRPr lang="en-US" sz="6000" dirty="0"/>
          </a:p>
        </p:txBody>
      </p:sp>
      <p:sp>
        <p:nvSpPr>
          <p:cNvPr id="2" name="Rectangle 1"/>
          <p:cNvSpPr/>
          <p:nvPr/>
        </p:nvSpPr>
        <p:spPr>
          <a:xfrm>
            <a:off x="1498600" y="1877536"/>
            <a:ext cx="10502900" cy="3416320"/>
          </a:xfrm>
          <a:prstGeom prst="rect">
            <a:avLst/>
          </a:prstGeom>
        </p:spPr>
        <p:txBody>
          <a:bodyPr wrap="square">
            <a:spAutoFit/>
          </a:bodyPr>
          <a:lstStyle/>
          <a:p>
            <a:pPr marL="342900" indent="-342900">
              <a:buAutoNum type="arabicPeriod"/>
            </a:pPr>
            <a:r>
              <a:rPr lang="en-US" b="1" dirty="0" err="1"/>
              <a:t>Penulisan</a:t>
            </a:r>
            <a:r>
              <a:rPr lang="en-US" b="1" dirty="0"/>
              <a:t> Statement Python</a:t>
            </a:r>
          </a:p>
          <a:p>
            <a:r>
              <a:rPr lang="en-US" dirty="0"/>
              <a:t>	</a:t>
            </a:r>
            <a:r>
              <a:rPr lang="en-US" dirty="0" err="1"/>
              <a:t>Penulisan</a:t>
            </a:r>
            <a:r>
              <a:rPr lang="en-US" dirty="0"/>
              <a:t> </a:t>
            </a:r>
            <a:r>
              <a:rPr lang="en-US" dirty="0" err="1"/>
              <a:t>satu</a:t>
            </a:r>
            <a:r>
              <a:rPr lang="en-US" dirty="0"/>
              <a:t> statement </a:t>
            </a:r>
            <a:r>
              <a:rPr lang="en-US" dirty="0" err="1"/>
              <a:t>tidak</a:t>
            </a:r>
            <a:r>
              <a:rPr lang="en-US" dirty="0"/>
              <a:t> </a:t>
            </a:r>
            <a:r>
              <a:rPr lang="en-US" dirty="0" err="1"/>
              <a:t>diakhiri</a:t>
            </a:r>
            <a:r>
              <a:rPr lang="en-US" dirty="0"/>
              <a:t> </a:t>
            </a:r>
            <a:r>
              <a:rPr lang="en-US" dirty="0" err="1"/>
              <a:t>dengan</a:t>
            </a:r>
            <a:r>
              <a:rPr lang="en-US" dirty="0"/>
              <a:t> </a:t>
            </a:r>
            <a:r>
              <a:rPr lang="en-US" dirty="0" err="1"/>
              <a:t>tanda</a:t>
            </a:r>
            <a:r>
              <a:rPr lang="en-US" dirty="0"/>
              <a:t> </a:t>
            </a:r>
            <a:r>
              <a:rPr lang="en-US" dirty="0" err="1"/>
              <a:t>titik-koma</a:t>
            </a:r>
            <a:r>
              <a:rPr lang="en-US" dirty="0"/>
              <a:t>.</a:t>
            </a:r>
          </a:p>
          <a:p>
            <a:pPr marL="342900" indent="-342900">
              <a:buAutoNum type="arabicPeriod" startAt="2"/>
            </a:pPr>
            <a:r>
              <a:rPr lang="en-US" b="1" dirty="0" err="1"/>
              <a:t>Penulisan</a:t>
            </a:r>
            <a:r>
              <a:rPr lang="en-US" b="1" dirty="0"/>
              <a:t> String </a:t>
            </a:r>
            <a:r>
              <a:rPr lang="en-US" b="1" dirty="0" err="1"/>
              <a:t>pada</a:t>
            </a:r>
            <a:r>
              <a:rPr lang="en-US" b="1" dirty="0"/>
              <a:t> Python</a:t>
            </a:r>
          </a:p>
          <a:p>
            <a:r>
              <a:rPr lang="en-US" b="1" dirty="0"/>
              <a:t>	</a:t>
            </a:r>
            <a:r>
              <a:rPr lang="en-US" dirty="0" err="1"/>
              <a:t>Bisa</a:t>
            </a:r>
            <a:r>
              <a:rPr lang="en-US" dirty="0"/>
              <a:t> </a:t>
            </a:r>
            <a:r>
              <a:rPr lang="en-US" dirty="0" err="1"/>
              <a:t>menggunakan</a:t>
            </a:r>
            <a:r>
              <a:rPr lang="en-US" dirty="0"/>
              <a:t> </a:t>
            </a:r>
            <a:r>
              <a:rPr lang="en-US" dirty="0" err="1"/>
              <a:t>tanda</a:t>
            </a:r>
            <a:r>
              <a:rPr lang="en-US" dirty="0"/>
              <a:t> </a:t>
            </a:r>
            <a:r>
              <a:rPr lang="en-US" dirty="0" err="1"/>
              <a:t>petik</a:t>
            </a:r>
            <a:r>
              <a:rPr lang="en-US" dirty="0"/>
              <a:t> </a:t>
            </a:r>
            <a:r>
              <a:rPr lang="en-US" dirty="0" err="1"/>
              <a:t>tunggal</a:t>
            </a:r>
            <a:r>
              <a:rPr lang="en-US" dirty="0"/>
              <a:t> </a:t>
            </a:r>
            <a:r>
              <a:rPr lang="en-US" dirty="0" err="1"/>
              <a:t>maupun</a:t>
            </a:r>
            <a:r>
              <a:rPr lang="en-US" dirty="0"/>
              <a:t> </a:t>
            </a:r>
            <a:r>
              <a:rPr lang="en-US" dirty="0" err="1"/>
              <a:t>ganda</a:t>
            </a:r>
            <a:r>
              <a:rPr lang="en-US" dirty="0"/>
              <a:t>.</a:t>
            </a:r>
          </a:p>
          <a:p>
            <a:r>
              <a:rPr lang="en-US" b="1" dirty="0"/>
              <a:t>3. </a:t>
            </a:r>
            <a:r>
              <a:rPr lang="en-US" b="1" dirty="0" err="1"/>
              <a:t>Penuilsan</a:t>
            </a:r>
            <a:r>
              <a:rPr lang="en-US" b="1" dirty="0"/>
              <a:t> Case </a:t>
            </a:r>
            <a:r>
              <a:rPr lang="en-US" b="1" dirty="0" err="1"/>
              <a:t>pada</a:t>
            </a:r>
            <a:r>
              <a:rPr lang="en-US" b="1" dirty="0"/>
              <a:t> Python</a:t>
            </a:r>
          </a:p>
          <a:p>
            <a:r>
              <a:rPr lang="en-US" b="1" dirty="0"/>
              <a:t>	</a:t>
            </a:r>
            <a:r>
              <a:rPr lang="en-US" dirty="0" err="1"/>
              <a:t>Sintak</a:t>
            </a:r>
            <a:r>
              <a:rPr lang="en-US" dirty="0"/>
              <a:t> Python </a:t>
            </a:r>
            <a:r>
              <a:rPr lang="en-US" dirty="0" err="1"/>
              <a:t>bersifat</a:t>
            </a:r>
            <a:r>
              <a:rPr lang="en-US" dirty="0"/>
              <a:t> case sensitive, </a:t>
            </a:r>
            <a:r>
              <a:rPr lang="en-US" dirty="0" err="1"/>
              <a:t>artinya</a:t>
            </a:r>
            <a:r>
              <a:rPr lang="en-US" dirty="0"/>
              <a:t> </a:t>
            </a:r>
            <a:r>
              <a:rPr lang="en-US" dirty="0" err="1"/>
              <a:t>teksini</a:t>
            </a:r>
            <a:r>
              <a:rPr lang="en-US" dirty="0"/>
              <a:t> </a:t>
            </a:r>
            <a:r>
              <a:rPr lang="en-US" dirty="0" err="1"/>
              <a:t>dengna</a:t>
            </a:r>
            <a:r>
              <a:rPr lang="en-US" dirty="0"/>
              <a:t> </a:t>
            </a:r>
            <a:r>
              <a:rPr lang="en-US" dirty="0" err="1"/>
              <a:t>TeksInidibedakan</a:t>
            </a:r>
            <a:r>
              <a:rPr lang="en-US" dirty="0"/>
              <a:t>. </a:t>
            </a:r>
          </a:p>
          <a:p>
            <a:r>
              <a:rPr lang="en-US" b="1" dirty="0"/>
              <a:t>4.  </a:t>
            </a:r>
            <a:r>
              <a:rPr lang="en-US" b="1" dirty="0" err="1"/>
              <a:t>Penulisan</a:t>
            </a:r>
            <a:r>
              <a:rPr lang="en-US" b="1" dirty="0"/>
              <a:t> Blok Program Python</a:t>
            </a:r>
          </a:p>
          <a:p>
            <a:r>
              <a:rPr lang="en-US" b="1" dirty="0"/>
              <a:t>	</a:t>
            </a:r>
            <a:r>
              <a:rPr lang="en-US" dirty="0"/>
              <a:t>Blok program </a:t>
            </a:r>
            <a:r>
              <a:rPr lang="en-US" dirty="0" err="1"/>
              <a:t>adalah</a:t>
            </a:r>
            <a:r>
              <a:rPr lang="en-US" dirty="0"/>
              <a:t> </a:t>
            </a:r>
            <a:r>
              <a:rPr lang="en-US" dirty="0" err="1"/>
              <a:t>kumpulan</a:t>
            </a:r>
            <a:r>
              <a:rPr lang="en-US" dirty="0"/>
              <a:t> </a:t>
            </a:r>
            <a:r>
              <a:rPr lang="en-US" dirty="0" err="1"/>
              <a:t>dari</a:t>
            </a:r>
            <a:r>
              <a:rPr lang="en-US" dirty="0"/>
              <a:t> </a:t>
            </a:r>
            <a:r>
              <a:rPr lang="en-US" dirty="0" err="1"/>
              <a:t>beberpaa</a:t>
            </a:r>
            <a:r>
              <a:rPr lang="en-US" dirty="0"/>
              <a:t> statement yang </a:t>
            </a:r>
            <a:r>
              <a:rPr lang="en-US" dirty="0" err="1"/>
              <a:t>digabungkan</a:t>
            </a:r>
            <a:r>
              <a:rPr lang="en-US" dirty="0"/>
              <a:t> </a:t>
            </a:r>
            <a:r>
              <a:rPr lang="en-US" dirty="0" err="1"/>
              <a:t>dalam</a:t>
            </a:r>
            <a:r>
              <a:rPr lang="en-US" dirty="0"/>
              <a:t> </a:t>
            </a:r>
            <a:r>
              <a:rPr lang="en-US" dirty="0" err="1"/>
              <a:t>satu</a:t>
            </a:r>
            <a:r>
              <a:rPr lang="en-US" dirty="0"/>
              <a:t> </a:t>
            </a:r>
            <a:r>
              <a:rPr lang="en-US" dirty="0" err="1"/>
              <a:t>blok</a:t>
            </a:r>
            <a:r>
              <a:rPr lang="en-US" dirty="0"/>
              <a:t>.</a:t>
            </a:r>
          </a:p>
          <a:p>
            <a:r>
              <a:rPr lang="en-US" dirty="0"/>
              <a:t>	</a:t>
            </a:r>
            <a:r>
              <a:rPr lang="en-US" dirty="0" err="1"/>
              <a:t>Penulisan</a:t>
            </a:r>
            <a:r>
              <a:rPr lang="en-US" dirty="0"/>
              <a:t> </a:t>
            </a:r>
            <a:r>
              <a:rPr lang="en-US" dirty="0" err="1"/>
              <a:t>blok</a:t>
            </a:r>
            <a:r>
              <a:rPr lang="en-US" dirty="0"/>
              <a:t> program </a:t>
            </a:r>
            <a:r>
              <a:rPr lang="en-US" dirty="0" err="1"/>
              <a:t>harus</a:t>
            </a:r>
            <a:r>
              <a:rPr lang="en-US" dirty="0"/>
              <a:t> </a:t>
            </a:r>
            <a:r>
              <a:rPr lang="en-US" dirty="0" err="1"/>
              <a:t>ditambahkan</a:t>
            </a:r>
            <a:r>
              <a:rPr lang="en-US" dirty="0"/>
              <a:t> </a:t>
            </a:r>
            <a:r>
              <a:rPr lang="en-US" dirty="0" err="1"/>
              <a:t>indentasi</a:t>
            </a:r>
            <a:r>
              <a:rPr lang="en-US" dirty="0"/>
              <a:t> (tab </a:t>
            </a:r>
            <a:r>
              <a:rPr lang="en-US" dirty="0" err="1"/>
              <a:t>atau</a:t>
            </a:r>
            <a:r>
              <a:rPr lang="en-US" dirty="0"/>
              <a:t> </a:t>
            </a:r>
            <a:r>
              <a:rPr lang="en-US" dirty="0" err="1"/>
              <a:t>spasi</a:t>
            </a:r>
            <a:r>
              <a:rPr lang="en-US" dirty="0"/>
              <a:t> 2x/4x).</a:t>
            </a:r>
          </a:p>
          <a:p>
            <a:r>
              <a:rPr lang="en-US" b="1" dirty="0"/>
              <a:t>5. Cara </a:t>
            </a:r>
            <a:r>
              <a:rPr lang="en-US" b="1" dirty="0" err="1"/>
              <a:t>Penulisan</a:t>
            </a:r>
            <a:r>
              <a:rPr lang="en-US" b="1" dirty="0"/>
              <a:t> </a:t>
            </a:r>
            <a:r>
              <a:rPr lang="en-US" b="1" dirty="0" err="1"/>
              <a:t>Komentar</a:t>
            </a:r>
            <a:r>
              <a:rPr lang="en-US" b="1" dirty="0"/>
              <a:t> </a:t>
            </a:r>
            <a:r>
              <a:rPr lang="en-US" b="1" dirty="0" err="1"/>
              <a:t>pada</a:t>
            </a:r>
            <a:r>
              <a:rPr lang="en-US" b="1" dirty="0"/>
              <a:t> Python</a:t>
            </a:r>
          </a:p>
          <a:p>
            <a:r>
              <a:rPr lang="en-US" b="1" dirty="0"/>
              <a:t>	</a:t>
            </a:r>
            <a:r>
              <a:rPr lang="en-US" dirty="0" err="1"/>
              <a:t>Dapat</a:t>
            </a:r>
            <a:r>
              <a:rPr lang="en-US" dirty="0"/>
              <a:t> </a:t>
            </a:r>
            <a:r>
              <a:rPr lang="en-US" dirty="0" err="1"/>
              <a:t>menggunakan</a:t>
            </a:r>
            <a:r>
              <a:rPr lang="en-US" dirty="0"/>
              <a:t> </a:t>
            </a:r>
            <a:r>
              <a:rPr lang="en-US" dirty="0" err="1"/>
              <a:t>tanda</a:t>
            </a:r>
            <a:r>
              <a:rPr lang="en-US" dirty="0"/>
              <a:t> </a:t>
            </a:r>
            <a:r>
              <a:rPr lang="en-US" dirty="0" err="1"/>
              <a:t>pagar</a:t>
            </a:r>
            <a:r>
              <a:rPr lang="en-US" dirty="0"/>
              <a:t> (#), </a:t>
            </a:r>
            <a:r>
              <a:rPr lang="en-US" dirty="0" err="1"/>
              <a:t>tanda</a:t>
            </a:r>
            <a:r>
              <a:rPr lang="en-US" dirty="0"/>
              <a:t> </a:t>
            </a:r>
            <a:r>
              <a:rPr lang="en-US" dirty="0" err="1"/>
              <a:t>petik</a:t>
            </a:r>
            <a:r>
              <a:rPr lang="en-US" dirty="0"/>
              <a:t> (‘/”), triple </a:t>
            </a:r>
            <a:r>
              <a:rPr lang="en-US" dirty="0" err="1"/>
              <a:t>petik</a:t>
            </a:r>
            <a:r>
              <a:rPr lang="en-US" dirty="0"/>
              <a:t> (‘’’ / “””) </a:t>
            </a:r>
            <a:endParaRPr lang="en-US" b="1" dirty="0"/>
          </a:p>
          <a:p>
            <a:r>
              <a:rPr lang="en-US" dirty="0"/>
              <a:t>      </a:t>
            </a:r>
          </a:p>
        </p:txBody>
      </p:sp>
      <p:sp>
        <p:nvSpPr>
          <p:cNvPr id="7"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Aturan</a:t>
            </a:r>
            <a:r>
              <a:rPr lang="en-US" sz="4000" dirty="0"/>
              <a:t> </a:t>
            </a:r>
            <a:r>
              <a:rPr lang="en-US" sz="4000" dirty="0" err="1"/>
              <a:t>Penulisan</a:t>
            </a:r>
            <a:r>
              <a:rPr lang="en-US" sz="4000" dirty="0"/>
              <a:t> </a:t>
            </a:r>
            <a:r>
              <a:rPr lang="en-US" sz="4000" dirty="0" err="1"/>
              <a:t>Sintaks</a:t>
            </a:r>
            <a:r>
              <a:rPr lang="en-US" sz="4000" dirty="0"/>
              <a:t> Python </a:t>
            </a:r>
            <a:endParaRPr lang="en-US" sz="6000" dirty="0"/>
          </a:p>
        </p:txBody>
      </p:sp>
      <p:sp>
        <p:nvSpPr>
          <p:cNvPr id="7"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1498600" y="1877536"/>
            <a:ext cx="10502900" cy="923330"/>
          </a:xfrm>
          <a:prstGeom prst="rect">
            <a:avLst/>
          </a:prstGeom>
        </p:spPr>
        <p:txBody>
          <a:bodyPr wrap="square">
            <a:spAutoFit/>
          </a:bodyPr>
          <a:lstStyle/>
          <a:p>
            <a:r>
              <a:rPr lang="en-US" b="1" dirty="0" err="1"/>
              <a:t>Penulisan</a:t>
            </a:r>
            <a:r>
              <a:rPr lang="en-US" b="1" dirty="0"/>
              <a:t> Blok Program Python</a:t>
            </a:r>
          </a:p>
          <a:p>
            <a:r>
              <a:rPr lang="en-US" b="1" dirty="0"/>
              <a:t>	</a:t>
            </a:r>
            <a:r>
              <a:rPr lang="en-US" dirty="0"/>
              <a:t>Blok program </a:t>
            </a:r>
            <a:r>
              <a:rPr lang="en-US" dirty="0" err="1"/>
              <a:t>adalah</a:t>
            </a:r>
            <a:r>
              <a:rPr lang="en-US" dirty="0"/>
              <a:t> </a:t>
            </a:r>
            <a:r>
              <a:rPr lang="en-US" dirty="0" err="1"/>
              <a:t>kumpulan</a:t>
            </a:r>
            <a:r>
              <a:rPr lang="en-US" dirty="0"/>
              <a:t> </a:t>
            </a:r>
            <a:r>
              <a:rPr lang="en-US" dirty="0" err="1"/>
              <a:t>dari</a:t>
            </a:r>
            <a:r>
              <a:rPr lang="en-US" dirty="0"/>
              <a:t> </a:t>
            </a:r>
            <a:r>
              <a:rPr lang="en-US" dirty="0" err="1"/>
              <a:t>beberpaa</a:t>
            </a:r>
            <a:r>
              <a:rPr lang="en-US" dirty="0"/>
              <a:t> statement yang </a:t>
            </a:r>
            <a:r>
              <a:rPr lang="en-US" dirty="0" err="1"/>
              <a:t>digabungkan</a:t>
            </a:r>
            <a:r>
              <a:rPr lang="en-US" dirty="0"/>
              <a:t> </a:t>
            </a:r>
            <a:r>
              <a:rPr lang="en-US" dirty="0" err="1"/>
              <a:t>dalam</a:t>
            </a:r>
            <a:r>
              <a:rPr lang="en-US" dirty="0"/>
              <a:t> </a:t>
            </a:r>
            <a:r>
              <a:rPr lang="en-US" dirty="0" err="1"/>
              <a:t>satu</a:t>
            </a:r>
            <a:r>
              <a:rPr lang="en-US" dirty="0"/>
              <a:t> </a:t>
            </a:r>
            <a:r>
              <a:rPr lang="en-US" dirty="0" err="1"/>
              <a:t>blok</a:t>
            </a:r>
            <a:r>
              <a:rPr lang="en-US" dirty="0"/>
              <a:t>.</a:t>
            </a:r>
          </a:p>
          <a:p>
            <a:r>
              <a:rPr lang="en-US" dirty="0"/>
              <a:t>	</a:t>
            </a:r>
            <a:r>
              <a:rPr lang="en-US" dirty="0" err="1"/>
              <a:t>Penulisan</a:t>
            </a:r>
            <a:r>
              <a:rPr lang="en-US" dirty="0"/>
              <a:t> </a:t>
            </a:r>
            <a:r>
              <a:rPr lang="en-US" dirty="0" err="1"/>
              <a:t>blok</a:t>
            </a:r>
            <a:r>
              <a:rPr lang="en-US" dirty="0"/>
              <a:t> program </a:t>
            </a:r>
            <a:r>
              <a:rPr lang="en-US" dirty="0" err="1"/>
              <a:t>harus</a:t>
            </a:r>
            <a:r>
              <a:rPr lang="en-US" dirty="0"/>
              <a:t> </a:t>
            </a:r>
            <a:r>
              <a:rPr lang="en-US" dirty="0" err="1"/>
              <a:t>ditambahkan</a:t>
            </a:r>
            <a:r>
              <a:rPr lang="en-US" dirty="0"/>
              <a:t> </a:t>
            </a:r>
            <a:r>
              <a:rPr lang="en-US" dirty="0" err="1"/>
              <a:t>indentasi</a:t>
            </a:r>
            <a:r>
              <a:rPr lang="en-US" dirty="0"/>
              <a:t> (tab </a:t>
            </a:r>
            <a:r>
              <a:rPr lang="en-US" dirty="0" err="1"/>
              <a:t>atau</a:t>
            </a:r>
            <a:r>
              <a:rPr lang="en-US" dirty="0"/>
              <a:t> </a:t>
            </a:r>
            <a:r>
              <a:rPr lang="en-US" dirty="0" err="1"/>
              <a:t>spasi</a:t>
            </a:r>
            <a:r>
              <a:rPr lang="en-US" dirty="0"/>
              <a:t> 2x/4x).</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3253"/>
          <a:stretch>
            <a:fillRect/>
          </a:stretch>
        </p:blipFill>
        <p:spPr>
          <a:xfrm>
            <a:off x="1498600" y="2988577"/>
            <a:ext cx="5676900" cy="305662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Aturan</a:t>
            </a:r>
            <a:r>
              <a:rPr lang="en-US" sz="4000" dirty="0"/>
              <a:t> </a:t>
            </a:r>
            <a:r>
              <a:rPr lang="en-US" sz="4000" dirty="0" err="1"/>
              <a:t>Penulisan</a:t>
            </a:r>
            <a:r>
              <a:rPr lang="en-US" sz="4000" dirty="0"/>
              <a:t> </a:t>
            </a:r>
            <a:r>
              <a:rPr lang="en-US" sz="4000" dirty="0" err="1"/>
              <a:t>Sintaks</a:t>
            </a:r>
            <a:r>
              <a:rPr lang="en-US" sz="4000" dirty="0"/>
              <a:t> Python </a:t>
            </a:r>
            <a:endParaRPr lang="en-US" sz="6000" dirty="0"/>
          </a:p>
        </p:txBody>
      </p:sp>
      <p:sp>
        <p:nvSpPr>
          <p:cNvPr id="7"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1498600" y="1877536"/>
            <a:ext cx="10502900" cy="923330"/>
          </a:xfrm>
          <a:prstGeom prst="rect">
            <a:avLst/>
          </a:prstGeom>
        </p:spPr>
        <p:txBody>
          <a:bodyPr wrap="square">
            <a:spAutoFit/>
          </a:bodyPr>
          <a:lstStyle/>
          <a:p>
            <a:r>
              <a:rPr lang="en-US" b="1" dirty="0"/>
              <a:t>Cara </a:t>
            </a:r>
            <a:r>
              <a:rPr lang="en-US" b="1" dirty="0" err="1"/>
              <a:t>Penulisan</a:t>
            </a:r>
            <a:r>
              <a:rPr lang="en-US" b="1" dirty="0"/>
              <a:t> </a:t>
            </a:r>
            <a:r>
              <a:rPr lang="en-US" b="1" dirty="0" err="1"/>
              <a:t>Komentar</a:t>
            </a:r>
            <a:r>
              <a:rPr lang="en-US" b="1" dirty="0"/>
              <a:t> </a:t>
            </a:r>
            <a:r>
              <a:rPr lang="en-US" b="1" dirty="0" err="1"/>
              <a:t>pada</a:t>
            </a:r>
            <a:r>
              <a:rPr lang="en-US" b="1" dirty="0"/>
              <a:t> Python</a:t>
            </a:r>
          </a:p>
          <a:p>
            <a:r>
              <a:rPr lang="en-US" b="1" dirty="0"/>
              <a:t>	</a:t>
            </a:r>
            <a:r>
              <a:rPr lang="en-US" dirty="0" err="1"/>
              <a:t>Dapat</a:t>
            </a:r>
            <a:r>
              <a:rPr lang="en-US" dirty="0"/>
              <a:t> </a:t>
            </a:r>
            <a:r>
              <a:rPr lang="en-US" dirty="0" err="1"/>
              <a:t>menggunakan</a:t>
            </a:r>
            <a:r>
              <a:rPr lang="en-US" dirty="0"/>
              <a:t> </a:t>
            </a:r>
            <a:r>
              <a:rPr lang="en-US" dirty="0" err="1"/>
              <a:t>tanda</a:t>
            </a:r>
            <a:r>
              <a:rPr lang="en-US" dirty="0"/>
              <a:t> </a:t>
            </a:r>
            <a:r>
              <a:rPr lang="en-US" dirty="0" err="1"/>
              <a:t>pagar</a:t>
            </a:r>
            <a:r>
              <a:rPr lang="en-US" dirty="0"/>
              <a:t> (#), </a:t>
            </a:r>
            <a:r>
              <a:rPr lang="en-US" dirty="0" err="1"/>
              <a:t>tanda</a:t>
            </a:r>
            <a:r>
              <a:rPr lang="en-US" dirty="0"/>
              <a:t> </a:t>
            </a:r>
            <a:r>
              <a:rPr lang="en-US" dirty="0" err="1"/>
              <a:t>petik</a:t>
            </a:r>
            <a:r>
              <a:rPr lang="en-US" dirty="0"/>
              <a:t> (‘/”), triple </a:t>
            </a:r>
            <a:r>
              <a:rPr lang="en-US" dirty="0" err="1"/>
              <a:t>petik</a:t>
            </a:r>
            <a:r>
              <a:rPr lang="en-US" dirty="0"/>
              <a:t> ( “””) </a:t>
            </a:r>
            <a:endParaRPr lang="en-US" b="1" dirty="0"/>
          </a:p>
          <a:p>
            <a:r>
              <a:rPr lang="en-US" dirty="0"/>
              <a:t>      </a:t>
            </a:r>
          </a:p>
        </p:txBody>
      </p:sp>
      <p:sp>
        <p:nvSpPr>
          <p:cNvPr id="6" name="Rectangle 5"/>
          <p:cNvSpPr/>
          <p:nvPr/>
        </p:nvSpPr>
        <p:spPr>
          <a:xfrm>
            <a:off x="1498600" y="2800866"/>
            <a:ext cx="6096000" cy="646331"/>
          </a:xfrm>
          <a:prstGeom prst="rect">
            <a:avLst/>
          </a:prstGeom>
        </p:spPr>
        <p:txBody>
          <a:bodyPr>
            <a:spAutoFit/>
          </a:bodyPr>
          <a:lstStyle/>
          <a:p>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ini</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adalah</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komentar</a:t>
            </a:r>
            <a:endParaRPr lang="en-US" dirty="0">
              <a:solidFill>
                <a:srgbClr val="FF0000"/>
              </a:solidFill>
              <a:latin typeface="Consolas" panose="020B0609020204030204" pitchFamily="49" charset="0"/>
            </a:endParaRPr>
          </a:p>
          <a:p>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Ini</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juga</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komentar</a:t>
            </a:r>
            <a:endParaRPr lang="en-US" dirty="0">
              <a:solidFill>
                <a:srgbClr val="FF0000"/>
              </a:solidFill>
              <a:latin typeface="Consolas" panose="020B0609020204030204" pitchFamily="49" charset="0"/>
            </a:endParaRPr>
          </a:p>
        </p:txBody>
      </p:sp>
      <p:sp>
        <p:nvSpPr>
          <p:cNvPr id="8" name="Rectangle 7"/>
          <p:cNvSpPr/>
          <p:nvPr/>
        </p:nvSpPr>
        <p:spPr>
          <a:xfrm>
            <a:off x="1498600" y="3807692"/>
            <a:ext cx="6096000" cy="923330"/>
          </a:xfrm>
          <a:prstGeom prst="rect">
            <a:avLst/>
          </a:prstGeom>
        </p:spPr>
        <p:txBody>
          <a:bodyPr>
            <a:spAutoFit/>
          </a:bodyPr>
          <a:lstStyle/>
          <a:p>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Ini</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adalah</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komentar</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dengan</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tanda</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petik</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ganda</a:t>
            </a:r>
            <a:r>
              <a:rPr lang="en-US" dirty="0">
                <a:solidFill>
                  <a:srgbClr val="FF0000"/>
                </a:solidFill>
                <a:latin typeface="Consolas" panose="020B0609020204030204" pitchFamily="49" charset="0"/>
              </a:rPr>
              <a:t>"</a:t>
            </a:r>
          </a:p>
          <a:p>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Ini</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juga</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komentar</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tapi</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dengan</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tanda</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petik</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tunggal</a:t>
            </a:r>
            <a:r>
              <a:rPr lang="en-US" dirty="0">
                <a:solidFill>
                  <a:srgbClr val="FF0000"/>
                </a:solidFill>
                <a:latin typeface="Consolas" panose="020B0609020204030204" pitchFamily="49" charset="0"/>
              </a:rPr>
              <a:t>'</a:t>
            </a:r>
          </a:p>
        </p:txBody>
      </p:sp>
      <p:sp>
        <p:nvSpPr>
          <p:cNvPr id="9" name="Rectangle 8"/>
          <p:cNvSpPr/>
          <p:nvPr/>
        </p:nvSpPr>
        <p:spPr>
          <a:xfrm>
            <a:off x="1498600" y="5091517"/>
            <a:ext cx="6096000" cy="646331"/>
          </a:xfrm>
          <a:prstGeom prst="rect">
            <a:avLst/>
          </a:prstGeom>
        </p:spPr>
        <p:txBody>
          <a:bodyPr>
            <a:spAutoFit/>
          </a:bodyPr>
          <a:lstStyle/>
          <a:p>
            <a:r>
              <a:rPr lang="en-US" dirty="0">
                <a:solidFill>
                  <a:srgbClr val="FF0000"/>
                </a:solidFill>
                <a:latin typeface="Consolas" panose="020B0609020204030204" pitchFamily="49" charset="0"/>
              </a:rPr>
              <a:t>"""</a:t>
            </a:r>
            <a:r>
              <a:rPr lang="en-US" dirty="0" err="1">
                <a:solidFill>
                  <a:srgbClr val="FF0000"/>
                </a:solidFill>
                <a:latin typeface="Consolas" panose="020B0609020204030204" pitchFamily="49" charset="0"/>
              </a:rPr>
              <a:t>kelas</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pagar</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untuk</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membuat</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objek</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pagar</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Dibuat</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oleh</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Petani</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Kode</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sebagai</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contoh</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saja</a:t>
            </a:r>
            <a:r>
              <a:rPr lang="en-US" dirty="0">
                <a:solidFill>
                  <a:srgbClr val="FF0000"/>
                </a:solidFill>
                <a:latin typeface="Consolas" panose="020B0609020204030204" pitchFamily="49" charset="0"/>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Variable &amp; </a:t>
            </a:r>
            <a:r>
              <a:rPr lang="en-US" sz="4000" dirty="0" err="1"/>
              <a:t>Tipe</a:t>
            </a:r>
            <a:r>
              <a:rPr lang="en-US" sz="4000" dirty="0"/>
              <a:t> Data</a:t>
            </a:r>
            <a:endParaRPr lang="en-US" sz="6000" dirty="0"/>
          </a:p>
        </p:txBody>
      </p:sp>
      <p:sp>
        <p:nvSpPr>
          <p:cNvPr id="5" name="Rectangle 4"/>
          <p:cNvSpPr/>
          <p:nvPr/>
        </p:nvSpPr>
        <p:spPr>
          <a:xfrm>
            <a:off x="1739900" y="2315338"/>
            <a:ext cx="8737600" cy="3970318"/>
          </a:xfrm>
          <a:prstGeom prst="rect">
            <a:avLst/>
          </a:prstGeom>
        </p:spPr>
        <p:txBody>
          <a:bodyPr wrap="square">
            <a:spAutoFit/>
          </a:bodyPr>
          <a:lstStyle/>
          <a:p>
            <a:r>
              <a:rPr lang="en-US" b="1" dirty="0" err="1"/>
              <a:t>Aturan</a:t>
            </a:r>
            <a:r>
              <a:rPr lang="en-US" b="1" dirty="0"/>
              <a:t> </a:t>
            </a:r>
            <a:r>
              <a:rPr lang="en-US" b="1" dirty="0" err="1"/>
              <a:t>Penulisan</a:t>
            </a:r>
            <a:r>
              <a:rPr lang="en-US" b="1" dirty="0"/>
              <a:t> </a:t>
            </a:r>
            <a:r>
              <a:rPr lang="en-US" b="1" dirty="0" err="1"/>
              <a:t>Variabel</a:t>
            </a:r>
            <a:endParaRPr lang="en-US" b="1" dirty="0"/>
          </a:p>
          <a:p>
            <a:endParaRPr lang="en-US" b="1" dirty="0"/>
          </a:p>
          <a:p>
            <a:pPr marL="285750" indent="-285750">
              <a:buFont typeface="Arial" panose="020B0604020202020204" pitchFamily="34" charset="0"/>
              <a:buChar char="•"/>
            </a:pPr>
            <a:r>
              <a:rPr lang="en-US" dirty="0"/>
              <a:t>Nama </a:t>
            </a:r>
            <a:r>
              <a:rPr lang="en-US" dirty="0" err="1"/>
              <a:t>variabel</a:t>
            </a:r>
            <a:r>
              <a:rPr lang="en-US" dirty="0"/>
              <a:t> </a:t>
            </a:r>
            <a:r>
              <a:rPr lang="en-US" dirty="0" err="1"/>
              <a:t>boleh</a:t>
            </a:r>
            <a:r>
              <a:rPr lang="en-US" dirty="0"/>
              <a:t> </a:t>
            </a:r>
            <a:r>
              <a:rPr lang="en-US" dirty="0" err="1"/>
              <a:t>diawali</a:t>
            </a:r>
            <a:r>
              <a:rPr lang="en-US" dirty="0"/>
              <a:t> </a:t>
            </a:r>
            <a:r>
              <a:rPr lang="en-US" dirty="0" err="1"/>
              <a:t>menggunakan</a:t>
            </a:r>
            <a:r>
              <a:rPr lang="en-US" dirty="0"/>
              <a:t> </a:t>
            </a:r>
            <a:r>
              <a:rPr lang="en-US" dirty="0" err="1"/>
              <a:t>huruf</a:t>
            </a:r>
            <a:r>
              <a:rPr lang="en-US" dirty="0"/>
              <a:t> </a:t>
            </a:r>
            <a:r>
              <a:rPr lang="en-US" dirty="0" err="1"/>
              <a:t>atau</a:t>
            </a:r>
            <a:r>
              <a:rPr lang="en-US" dirty="0"/>
              <a:t> </a:t>
            </a:r>
            <a:r>
              <a:rPr lang="en-US" dirty="0" err="1"/>
              <a:t>garis</a:t>
            </a:r>
            <a:r>
              <a:rPr lang="en-US" dirty="0"/>
              <a:t> </a:t>
            </a:r>
            <a:r>
              <a:rPr lang="en-US" dirty="0" err="1"/>
              <a:t>bawah</a:t>
            </a:r>
            <a:r>
              <a:rPr lang="en-US" dirty="0"/>
              <a:t> (_), </a:t>
            </a:r>
          </a:p>
          <a:p>
            <a:r>
              <a:rPr lang="en-US" dirty="0"/>
              <a:t>	</a:t>
            </a:r>
            <a:r>
              <a:rPr lang="en-US" dirty="0" err="1"/>
              <a:t>contoh</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nama</a:t>
            </a:r>
            <a:r>
              <a:rPr lang="en-US" dirty="0">
                <a:solidFill>
                  <a:srgbClr val="FF0000"/>
                </a:solidFill>
                <a:latin typeface="Consolas" panose="020B0609020204030204" pitchFamily="49" charset="0"/>
              </a:rPr>
              <a:t>, _</a:t>
            </a:r>
            <a:r>
              <a:rPr lang="en-US" dirty="0" err="1">
                <a:solidFill>
                  <a:srgbClr val="FF0000"/>
                </a:solidFill>
                <a:latin typeface="Consolas" panose="020B0609020204030204" pitchFamily="49" charset="0"/>
              </a:rPr>
              <a:t>nama</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namaKu</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nama_variabel</a:t>
            </a:r>
            <a:r>
              <a:rPr lang="en-US" dirty="0"/>
              <a:t>.</a:t>
            </a:r>
          </a:p>
          <a:p>
            <a:endParaRPr lang="en-US" dirty="0"/>
          </a:p>
          <a:p>
            <a:pPr marL="285750" indent="-285750">
              <a:buFont typeface="Arial" panose="020B0604020202020204" pitchFamily="34" charset="0"/>
              <a:buChar char="•"/>
            </a:pPr>
            <a:r>
              <a:rPr lang="en-US" dirty="0" err="1"/>
              <a:t>Karakter</a:t>
            </a:r>
            <a:r>
              <a:rPr lang="en-US" dirty="0"/>
              <a:t> </a:t>
            </a:r>
            <a:r>
              <a:rPr lang="en-US" dirty="0" err="1"/>
              <a:t>selanjutnya</a:t>
            </a:r>
            <a:r>
              <a:rPr lang="en-US" dirty="0"/>
              <a:t> </a:t>
            </a:r>
            <a:r>
              <a:rPr lang="en-US" dirty="0" err="1"/>
              <a:t>dapat</a:t>
            </a:r>
            <a:r>
              <a:rPr lang="en-US" dirty="0"/>
              <a:t> </a:t>
            </a:r>
            <a:r>
              <a:rPr lang="en-US" dirty="0" err="1"/>
              <a:t>berupa</a:t>
            </a:r>
            <a:r>
              <a:rPr lang="en-US" dirty="0"/>
              <a:t> </a:t>
            </a:r>
            <a:r>
              <a:rPr lang="en-US" dirty="0" err="1"/>
              <a:t>huruf</a:t>
            </a:r>
            <a:r>
              <a:rPr lang="en-US" dirty="0"/>
              <a:t>, </a:t>
            </a:r>
            <a:r>
              <a:rPr lang="en-US" dirty="0" err="1"/>
              <a:t>garis</a:t>
            </a:r>
            <a:r>
              <a:rPr lang="en-US" dirty="0"/>
              <a:t> </a:t>
            </a:r>
            <a:r>
              <a:rPr lang="en-US" dirty="0" err="1"/>
              <a:t>bawah</a:t>
            </a:r>
            <a:r>
              <a:rPr lang="en-US" dirty="0"/>
              <a:t> (_) </a:t>
            </a:r>
            <a:r>
              <a:rPr lang="en-US" dirty="0" err="1"/>
              <a:t>atau</a:t>
            </a:r>
            <a:r>
              <a:rPr lang="en-US" dirty="0"/>
              <a:t> </a:t>
            </a:r>
            <a:r>
              <a:rPr lang="en-US" dirty="0" err="1"/>
              <a:t>angka</a:t>
            </a:r>
            <a:r>
              <a:rPr lang="en-US" dirty="0"/>
              <a:t>, </a:t>
            </a:r>
          </a:p>
          <a:p>
            <a:r>
              <a:rPr lang="en-US" dirty="0"/>
              <a:t>	</a:t>
            </a:r>
            <a:r>
              <a:rPr lang="en-US" dirty="0" err="1"/>
              <a:t>contoh</a:t>
            </a:r>
            <a:r>
              <a:rPr lang="en-US" dirty="0"/>
              <a:t>: </a:t>
            </a:r>
            <a:r>
              <a:rPr lang="en-US" dirty="0">
                <a:solidFill>
                  <a:srgbClr val="FF0000"/>
                </a:solidFill>
                <a:latin typeface="Consolas" panose="020B0609020204030204" pitchFamily="49" charset="0"/>
              </a:rPr>
              <a:t>__</a:t>
            </a:r>
            <a:r>
              <a:rPr lang="en-US" dirty="0" err="1">
                <a:solidFill>
                  <a:srgbClr val="FF0000"/>
                </a:solidFill>
                <a:latin typeface="Consolas" panose="020B0609020204030204" pitchFamily="49" charset="0"/>
              </a:rPr>
              <a:t>nama</a:t>
            </a:r>
            <a:r>
              <a:rPr lang="en-US" dirty="0">
                <a:solidFill>
                  <a:srgbClr val="FF0000"/>
                </a:solidFill>
                <a:latin typeface="Consolas" panose="020B0609020204030204" pitchFamily="49" charset="0"/>
              </a:rPr>
              <a:t>, n2, nilai1</a:t>
            </a:r>
            <a:r>
              <a:rPr lang="en-US" dirty="0"/>
              <a:t>.</a:t>
            </a:r>
          </a:p>
          <a:p>
            <a:endParaRPr lang="en-US" dirty="0"/>
          </a:p>
          <a:p>
            <a:pPr marL="285750" indent="-285750">
              <a:buFont typeface="Arial" panose="020B0604020202020204" pitchFamily="34" charset="0"/>
              <a:buChar char="•"/>
            </a:pPr>
            <a:r>
              <a:rPr lang="en-US" dirty="0" err="1"/>
              <a:t>Karakter</a:t>
            </a:r>
            <a:r>
              <a:rPr lang="en-US" dirty="0"/>
              <a:t> </a:t>
            </a:r>
            <a:r>
              <a:rPr lang="en-US" dirty="0" err="1"/>
              <a:t>pada</a:t>
            </a:r>
            <a:r>
              <a:rPr lang="en-US" dirty="0"/>
              <a:t> </a:t>
            </a:r>
            <a:r>
              <a:rPr lang="en-US" dirty="0" err="1"/>
              <a:t>nama</a:t>
            </a:r>
            <a:r>
              <a:rPr lang="en-US" dirty="0"/>
              <a:t> </a:t>
            </a:r>
            <a:r>
              <a:rPr lang="en-US" dirty="0" err="1"/>
              <a:t>variabel</a:t>
            </a:r>
            <a:r>
              <a:rPr lang="en-US" dirty="0"/>
              <a:t> </a:t>
            </a:r>
            <a:r>
              <a:rPr lang="en-US" dirty="0" err="1"/>
              <a:t>bersifat</a:t>
            </a:r>
            <a:r>
              <a:rPr lang="en-US" dirty="0"/>
              <a:t> </a:t>
            </a:r>
            <a:r>
              <a:rPr lang="en-US" dirty="0" err="1"/>
              <a:t>sensitif</a:t>
            </a:r>
            <a:r>
              <a:rPr lang="en-US" dirty="0"/>
              <a:t> (</a:t>
            </a:r>
            <a:r>
              <a:rPr lang="en-US" i="1" dirty="0"/>
              <a:t>case-</a:t>
            </a:r>
            <a:r>
              <a:rPr lang="en-US" i="1" dirty="0" err="1"/>
              <a:t>sensitif</a:t>
            </a:r>
            <a:r>
              <a:rPr lang="en-US" dirty="0"/>
              <a:t>). </a:t>
            </a:r>
            <a:r>
              <a:rPr lang="en-US" dirty="0" err="1"/>
              <a:t>Artinya</a:t>
            </a:r>
            <a:r>
              <a:rPr lang="en-US" dirty="0"/>
              <a:t> </a:t>
            </a:r>
            <a:r>
              <a:rPr lang="en-US" dirty="0" err="1"/>
              <a:t>huruf</a:t>
            </a:r>
            <a:r>
              <a:rPr lang="en-US" dirty="0"/>
              <a:t> </a:t>
            </a:r>
            <a:r>
              <a:rPr lang="en-US" dirty="0" err="1"/>
              <a:t>besar</a:t>
            </a:r>
            <a:r>
              <a:rPr lang="en-US" dirty="0"/>
              <a:t> </a:t>
            </a:r>
            <a:r>
              <a:rPr lang="en-US" dirty="0" err="1"/>
              <a:t>dan</a:t>
            </a:r>
            <a:r>
              <a:rPr lang="en-US" dirty="0"/>
              <a:t> </a:t>
            </a:r>
            <a:r>
              <a:rPr lang="en-US" dirty="0" err="1"/>
              <a:t>kecil</a:t>
            </a:r>
            <a:r>
              <a:rPr lang="en-US" dirty="0"/>
              <a:t> </a:t>
            </a:r>
            <a:r>
              <a:rPr lang="en-US" dirty="0" err="1"/>
              <a:t>dibedakan</a:t>
            </a:r>
            <a:r>
              <a:rPr lang="en-US" dirty="0"/>
              <a:t>. </a:t>
            </a:r>
            <a:r>
              <a:rPr lang="en-US" dirty="0" err="1"/>
              <a:t>Misalnya</a:t>
            </a:r>
            <a:r>
              <a:rPr lang="en-US" dirty="0"/>
              <a:t>, </a:t>
            </a:r>
            <a:r>
              <a:rPr lang="en-US" dirty="0" err="1">
                <a:solidFill>
                  <a:srgbClr val="FF0000"/>
                </a:solidFill>
                <a:latin typeface="Consolas" panose="020B0609020204030204" pitchFamily="49" charset="0"/>
              </a:rPr>
              <a:t>variabel_Ku</a:t>
            </a:r>
            <a:r>
              <a:rPr lang="en-US" dirty="0"/>
              <a:t> </a:t>
            </a:r>
            <a:r>
              <a:rPr lang="en-US" dirty="0" err="1"/>
              <a:t>dan</a:t>
            </a:r>
            <a:r>
              <a:rPr lang="en-US" dirty="0"/>
              <a:t> </a:t>
            </a:r>
            <a:r>
              <a:rPr lang="en-US" dirty="0" err="1">
                <a:solidFill>
                  <a:srgbClr val="FF0000"/>
                </a:solidFill>
                <a:latin typeface="Consolas" panose="020B0609020204030204" pitchFamily="49" charset="0"/>
              </a:rPr>
              <a:t>variabel_ku</a:t>
            </a:r>
            <a:r>
              <a:rPr lang="en-US" dirty="0"/>
              <a:t>, </a:t>
            </a:r>
            <a:r>
              <a:rPr lang="en-US" dirty="0" err="1"/>
              <a:t>keduanya</a:t>
            </a:r>
            <a:r>
              <a:rPr lang="en-US" dirty="0"/>
              <a:t> </a:t>
            </a:r>
            <a:r>
              <a:rPr lang="en-US" dirty="0" err="1"/>
              <a:t>adalah</a:t>
            </a:r>
            <a:r>
              <a:rPr lang="en-US" dirty="0"/>
              <a:t> </a:t>
            </a:r>
            <a:r>
              <a:rPr lang="en-US" dirty="0" err="1"/>
              <a:t>variabel</a:t>
            </a:r>
            <a:r>
              <a:rPr lang="en-US" dirty="0"/>
              <a:t> yang </a:t>
            </a:r>
            <a:r>
              <a:rPr lang="en-US" dirty="0" err="1"/>
              <a:t>berbeda</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Nama </a:t>
            </a:r>
            <a:r>
              <a:rPr lang="en-US" dirty="0" err="1"/>
              <a:t>variabel</a:t>
            </a:r>
            <a:r>
              <a:rPr lang="en-US" dirty="0"/>
              <a:t> </a:t>
            </a:r>
            <a:r>
              <a:rPr lang="en-US" dirty="0" err="1"/>
              <a:t>tidak</a:t>
            </a:r>
            <a:r>
              <a:rPr lang="en-US" dirty="0"/>
              <a:t> </a:t>
            </a:r>
            <a:r>
              <a:rPr lang="en-US" dirty="0" err="1"/>
              <a:t>boleh</a:t>
            </a:r>
            <a:r>
              <a:rPr lang="en-US" dirty="0"/>
              <a:t> </a:t>
            </a:r>
            <a:r>
              <a:rPr lang="en-US" dirty="0" err="1"/>
              <a:t>menggunakan</a:t>
            </a:r>
            <a:r>
              <a:rPr lang="en-US" dirty="0"/>
              <a:t> kata </a:t>
            </a:r>
            <a:r>
              <a:rPr lang="en-US" dirty="0" err="1"/>
              <a:t>kunci</a:t>
            </a:r>
            <a:r>
              <a:rPr lang="en-US" dirty="0"/>
              <a:t> yang </a:t>
            </a:r>
            <a:r>
              <a:rPr lang="en-US" dirty="0" err="1"/>
              <a:t>sudah</a:t>
            </a:r>
            <a:r>
              <a:rPr lang="en-US" dirty="0"/>
              <a:t> </a:t>
            </a:r>
            <a:r>
              <a:rPr lang="en-US" dirty="0" err="1"/>
              <a:t>ada</a:t>
            </a:r>
            <a:r>
              <a:rPr lang="en-US" dirty="0"/>
              <a:t> </a:t>
            </a:r>
            <a:r>
              <a:rPr lang="en-US" dirty="0" err="1"/>
              <a:t>dalam</a:t>
            </a:r>
            <a:r>
              <a:rPr lang="en-US" dirty="0"/>
              <a:t> python </a:t>
            </a:r>
            <a:r>
              <a:rPr lang="en-US" dirty="0" err="1"/>
              <a:t>seperti</a:t>
            </a:r>
            <a:r>
              <a:rPr lang="en-US" dirty="0"/>
              <a:t> </a:t>
            </a:r>
            <a:r>
              <a:rPr lang="en-US" dirty="0">
                <a:solidFill>
                  <a:srgbClr val="FF0000"/>
                </a:solidFill>
                <a:latin typeface="Consolas" panose="020B0609020204030204" pitchFamily="49" charset="0"/>
              </a:rPr>
              <a:t>if, while, for</a:t>
            </a:r>
            <a:r>
              <a:rPr lang="en-US" dirty="0"/>
              <a:t>, </a:t>
            </a:r>
            <a:r>
              <a:rPr lang="en-US" dirty="0" err="1"/>
              <a:t>dsb</a:t>
            </a:r>
            <a:r>
              <a:rPr lang="en-US" dirty="0"/>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Variable &amp; </a:t>
            </a:r>
            <a:r>
              <a:rPr lang="en-US" sz="4000" dirty="0" err="1"/>
              <a:t>Tipe</a:t>
            </a:r>
            <a:r>
              <a:rPr lang="en-US" sz="4000" dirty="0"/>
              <a:t> Data</a:t>
            </a:r>
            <a:endParaRPr lang="en-US" sz="6000" dirty="0"/>
          </a:p>
        </p:txBody>
      </p:sp>
      <p:sp>
        <p:nvSpPr>
          <p:cNvPr id="8" name="Rectangle 7"/>
          <p:cNvSpPr/>
          <p:nvPr/>
        </p:nvSpPr>
        <p:spPr>
          <a:xfrm>
            <a:off x="1282700" y="1947707"/>
            <a:ext cx="6096000" cy="646331"/>
          </a:xfrm>
          <a:prstGeom prst="rect">
            <a:avLst/>
          </a:prstGeom>
        </p:spPr>
        <p:txBody>
          <a:bodyPr>
            <a:spAutoFit/>
          </a:bodyPr>
          <a:lstStyle/>
          <a:p>
            <a:r>
              <a:rPr lang="en-US" i="1" dirty="0"/>
              <a:t>Python </a:t>
            </a:r>
            <a:r>
              <a:rPr lang="en-US" i="1" dirty="0" err="1"/>
              <a:t>akan</a:t>
            </a:r>
            <a:r>
              <a:rPr lang="en-US" i="1" dirty="0"/>
              <a:t> </a:t>
            </a:r>
            <a:r>
              <a:rPr lang="en-US" i="1" dirty="0" err="1"/>
              <a:t>seara</a:t>
            </a:r>
            <a:r>
              <a:rPr lang="en-US" i="1" dirty="0"/>
              <a:t> </a:t>
            </a:r>
            <a:r>
              <a:rPr lang="en-US" i="1" dirty="0" err="1"/>
              <a:t>otomatis</a:t>
            </a:r>
            <a:r>
              <a:rPr lang="en-US" i="1" dirty="0"/>
              <a:t> </a:t>
            </a:r>
            <a:r>
              <a:rPr lang="en-US" i="1" dirty="0" err="1"/>
              <a:t>mengenali</a:t>
            </a:r>
            <a:r>
              <a:rPr lang="en-US" i="1" dirty="0"/>
              <a:t> </a:t>
            </a:r>
            <a:r>
              <a:rPr lang="en-US" i="1" dirty="0" err="1"/>
              <a:t>jenis</a:t>
            </a:r>
            <a:r>
              <a:rPr lang="en-US" i="1" dirty="0"/>
              <a:t> data </a:t>
            </a:r>
            <a:r>
              <a:rPr lang="en-US" i="1" dirty="0" err="1"/>
              <a:t>atau</a:t>
            </a:r>
            <a:r>
              <a:rPr lang="en-US" i="1" dirty="0"/>
              <a:t> </a:t>
            </a:r>
            <a:r>
              <a:rPr lang="en-US" i="1" dirty="0" err="1"/>
              <a:t>tipe</a:t>
            </a:r>
            <a:r>
              <a:rPr lang="en-US" i="1" dirty="0"/>
              <a:t> data yang </a:t>
            </a:r>
            <a:r>
              <a:rPr lang="en-US" i="1" dirty="0" err="1"/>
              <a:t>tersimpan</a:t>
            </a:r>
            <a:r>
              <a:rPr lang="en-US" i="1" dirty="0"/>
              <a:t> </a:t>
            </a:r>
            <a:r>
              <a:rPr lang="en-US" i="1" dirty="0" err="1"/>
              <a:t>dalam</a:t>
            </a:r>
            <a:r>
              <a:rPr lang="en-US" i="1" dirty="0"/>
              <a:t> </a:t>
            </a:r>
            <a:r>
              <a:rPr lang="en-US" i="1" dirty="0" err="1"/>
              <a:t>sebuah</a:t>
            </a:r>
            <a:r>
              <a:rPr lang="en-US" i="1" dirty="0"/>
              <a:t> </a:t>
            </a:r>
            <a:r>
              <a:rPr lang="en-US" i="1" dirty="0" err="1"/>
              <a:t>variabel</a:t>
            </a:r>
            <a:r>
              <a:rPr lang="en-US" i="1" dirty="0"/>
              <a:t>.</a:t>
            </a:r>
          </a:p>
        </p:txBody>
      </p:sp>
      <p:pic>
        <p:nvPicPr>
          <p:cNvPr id="3" name="Picture 2"/>
          <p:cNvPicPr>
            <a:picLocks noChangeAspect="1"/>
          </p:cNvPicPr>
          <p:nvPr/>
        </p:nvPicPr>
        <p:blipFill>
          <a:blip r:embed="rId3"/>
          <a:stretch>
            <a:fillRect/>
          </a:stretch>
        </p:blipFill>
        <p:spPr>
          <a:xfrm>
            <a:off x="572246" y="2804954"/>
            <a:ext cx="4051430" cy="3530532"/>
          </a:xfrm>
          <a:prstGeom prst="rect">
            <a:avLst/>
          </a:prstGeom>
        </p:spPr>
      </p:pic>
      <p:pic>
        <p:nvPicPr>
          <p:cNvPr id="4" name="Picture 3"/>
          <p:cNvPicPr>
            <a:picLocks noChangeAspect="1"/>
          </p:cNvPicPr>
          <p:nvPr/>
        </p:nvPicPr>
        <p:blipFill>
          <a:blip r:embed="rId4"/>
          <a:stretch>
            <a:fillRect/>
          </a:stretch>
        </p:blipFill>
        <p:spPr>
          <a:xfrm>
            <a:off x="4871876" y="2758787"/>
            <a:ext cx="6944048" cy="395225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19299" y="2481640"/>
            <a:ext cx="8512629" cy="3477875"/>
          </a:xfrm>
          <a:prstGeom prst="rect">
            <a:avLst/>
          </a:prstGeom>
        </p:spPr>
        <p:txBody>
          <a:bodyPr wrap="square">
            <a:spAutoFit/>
          </a:bodyPr>
          <a:lstStyle/>
          <a:p>
            <a:r>
              <a:rPr lang="en-US" sz="2000" b="1" dirty="0" err="1"/>
              <a:t>Fungsi-fungsi</a:t>
            </a:r>
            <a:r>
              <a:rPr lang="en-US" sz="2000" b="1" dirty="0"/>
              <a:t> </a:t>
            </a:r>
            <a:r>
              <a:rPr lang="en-US" sz="2000" b="1" dirty="0" err="1"/>
              <a:t>untuk</a:t>
            </a:r>
            <a:r>
              <a:rPr lang="en-US" sz="2000" b="1" dirty="0"/>
              <a:t> </a:t>
            </a:r>
            <a:r>
              <a:rPr lang="en-US" sz="2000" b="1" dirty="0" err="1"/>
              <a:t>mengubah</a:t>
            </a:r>
            <a:r>
              <a:rPr lang="en-US" sz="2000" b="1" dirty="0"/>
              <a:t> </a:t>
            </a:r>
            <a:r>
              <a:rPr lang="en-US" sz="2000" b="1" dirty="0" err="1"/>
              <a:t>tipe</a:t>
            </a:r>
            <a:r>
              <a:rPr lang="en-US" sz="2000" b="1" dirty="0"/>
              <a:t> data:</a:t>
            </a:r>
          </a:p>
          <a:p>
            <a:endParaRPr lang="en-US" sz="2000" dirty="0"/>
          </a:p>
          <a:p>
            <a:r>
              <a:rPr lang="en-US" sz="2000" dirty="0" err="1">
                <a:solidFill>
                  <a:srgbClr val="FF0000"/>
                </a:solidFill>
                <a:latin typeface="Consolas" panose="020B0609020204030204" pitchFamily="49" charset="0"/>
              </a:rPr>
              <a:t>int</a:t>
            </a:r>
            <a:r>
              <a:rPr lang="en-US" sz="2000" dirty="0">
                <a:solidFill>
                  <a:srgbClr val="FF0000"/>
                </a:solidFill>
                <a:latin typeface="Consolas" panose="020B0609020204030204" pitchFamily="49" charset="0"/>
              </a:rPr>
              <a:t>() </a:t>
            </a:r>
            <a:r>
              <a:rPr lang="en-US" sz="2000" dirty="0" err="1"/>
              <a:t>untuk</a:t>
            </a:r>
            <a:r>
              <a:rPr lang="en-US" sz="2000" dirty="0"/>
              <a:t> </a:t>
            </a:r>
            <a:r>
              <a:rPr lang="en-US" sz="2000" dirty="0" err="1"/>
              <a:t>mengubah</a:t>
            </a:r>
            <a:r>
              <a:rPr lang="en-US" sz="2000" dirty="0"/>
              <a:t> </a:t>
            </a:r>
            <a:r>
              <a:rPr lang="en-US" sz="2000" dirty="0" err="1"/>
              <a:t>menjadi</a:t>
            </a:r>
            <a:r>
              <a:rPr lang="en-US" sz="2000" dirty="0"/>
              <a:t> integer;</a:t>
            </a:r>
          </a:p>
          <a:p>
            <a:r>
              <a:rPr lang="en-US" sz="2000" dirty="0">
                <a:solidFill>
                  <a:srgbClr val="FF0000"/>
                </a:solidFill>
                <a:latin typeface="Consolas" panose="020B0609020204030204" pitchFamily="49" charset="0"/>
              </a:rPr>
              <a:t>long() </a:t>
            </a:r>
            <a:r>
              <a:rPr lang="en-US" sz="2000" dirty="0" err="1"/>
              <a:t>untuk</a:t>
            </a:r>
            <a:r>
              <a:rPr lang="en-US" sz="2000" dirty="0"/>
              <a:t> </a:t>
            </a:r>
            <a:r>
              <a:rPr lang="en-US" sz="2000" dirty="0" err="1"/>
              <a:t>mengubah</a:t>
            </a:r>
            <a:r>
              <a:rPr lang="en-US" sz="2000" dirty="0"/>
              <a:t> </a:t>
            </a:r>
            <a:r>
              <a:rPr lang="en-US" sz="2000" dirty="0" err="1"/>
              <a:t>menjadi</a:t>
            </a:r>
            <a:r>
              <a:rPr lang="en-US" sz="2000" dirty="0"/>
              <a:t> integer </a:t>
            </a:r>
            <a:r>
              <a:rPr lang="en-US" sz="2000" dirty="0" err="1"/>
              <a:t>panjang</a:t>
            </a:r>
            <a:r>
              <a:rPr lang="en-US" sz="2000" dirty="0"/>
              <a:t>;</a:t>
            </a:r>
          </a:p>
          <a:p>
            <a:r>
              <a:rPr lang="en-US" sz="2000" dirty="0">
                <a:solidFill>
                  <a:srgbClr val="FF0000"/>
                </a:solidFill>
                <a:latin typeface="Consolas" panose="020B0609020204030204" pitchFamily="49" charset="0"/>
              </a:rPr>
              <a:t>float() </a:t>
            </a:r>
            <a:r>
              <a:rPr lang="en-US" sz="2000" dirty="0" err="1"/>
              <a:t>untuk</a:t>
            </a:r>
            <a:r>
              <a:rPr lang="en-US" sz="2000" dirty="0"/>
              <a:t> </a:t>
            </a:r>
            <a:r>
              <a:rPr lang="en-US" sz="2000" dirty="0" err="1"/>
              <a:t>mengubah</a:t>
            </a:r>
            <a:r>
              <a:rPr lang="en-US" sz="2000" dirty="0"/>
              <a:t> </a:t>
            </a:r>
            <a:r>
              <a:rPr lang="en-US" sz="2000" dirty="0" err="1"/>
              <a:t>menjadi</a:t>
            </a:r>
            <a:r>
              <a:rPr lang="en-US" sz="2000" dirty="0"/>
              <a:t> float;</a:t>
            </a:r>
          </a:p>
          <a:p>
            <a:r>
              <a:rPr lang="en-US" sz="2000" dirty="0">
                <a:solidFill>
                  <a:srgbClr val="FF0000"/>
                </a:solidFill>
                <a:latin typeface="Consolas" panose="020B0609020204030204" pitchFamily="49" charset="0"/>
              </a:rPr>
              <a:t>bool() </a:t>
            </a:r>
            <a:r>
              <a:rPr lang="en-US" sz="2000" dirty="0" err="1"/>
              <a:t>untuk</a:t>
            </a:r>
            <a:r>
              <a:rPr lang="en-US" sz="2000" dirty="0"/>
              <a:t> </a:t>
            </a:r>
            <a:r>
              <a:rPr lang="en-US" sz="2000" dirty="0" err="1"/>
              <a:t>mengubah</a:t>
            </a:r>
            <a:r>
              <a:rPr lang="en-US" sz="2000" dirty="0"/>
              <a:t> </a:t>
            </a:r>
            <a:r>
              <a:rPr lang="en-US" sz="2000" dirty="0" err="1"/>
              <a:t>menjadi</a:t>
            </a:r>
            <a:r>
              <a:rPr lang="en-US" sz="2000" dirty="0"/>
              <a:t> </a:t>
            </a:r>
            <a:r>
              <a:rPr lang="en-US" sz="2000" dirty="0" err="1"/>
              <a:t>boolean</a:t>
            </a:r>
            <a:r>
              <a:rPr lang="en-US" sz="2000" dirty="0"/>
              <a:t>;</a:t>
            </a:r>
          </a:p>
          <a:p>
            <a:r>
              <a:rPr lang="en-US" sz="2000" dirty="0" err="1">
                <a:solidFill>
                  <a:srgbClr val="FF0000"/>
                </a:solidFill>
                <a:latin typeface="Consolas" panose="020B0609020204030204" pitchFamily="49" charset="0"/>
              </a:rPr>
              <a:t>chr</a:t>
            </a:r>
            <a:r>
              <a:rPr lang="en-US" sz="2000" dirty="0">
                <a:solidFill>
                  <a:srgbClr val="FF0000"/>
                </a:solidFill>
                <a:latin typeface="Consolas" panose="020B0609020204030204" pitchFamily="49" charset="0"/>
              </a:rPr>
              <a:t>() </a:t>
            </a:r>
            <a:r>
              <a:rPr lang="en-US" sz="2000" dirty="0" err="1"/>
              <a:t>untuk</a:t>
            </a:r>
            <a:r>
              <a:rPr lang="en-US" sz="2000" dirty="0"/>
              <a:t> </a:t>
            </a:r>
            <a:r>
              <a:rPr lang="en-US" sz="2000" dirty="0" err="1"/>
              <a:t>mengubah</a:t>
            </a:r>
            <a:r>
              <a:rPr lang="en-US" sz="2000" dirty="0"/>
              <a:t> </a:t>
            </a:r>
            <a:r>
              <a:rPr lang="en-US" sz="2000" dirty="0" err="1"/>
              <a:t>menjadi</a:t>
            </a:r>
            <a:r>
              <a:rPr lang="en-US" sz="2000" dirty="0"/>
              <a:t> </a:t>
            </a:r>
            <a:r>
              <a:rPr lang="en-US" sz="2000" dirty="0" err="1"/>
              <a:t>karakter</a:t>
            </a:r>
            <a:r>
              <a:rPr lang="en-US" sz="2000" dirty="0"/>
              <a:t>;</a:t>
            </a:r>
          </a:p>
          <a:p>
            <a:r>
              <a:rPr lang="en-US" sz="2000" dirty="0" err="1">
                <a:solidFill>
                  <a:srgbClr val="FF0000"/>
                </a:solidFill>
                <a:latin typeface="Consolas" panose="020B0609020204030204" pitchFamily="49" charset="0"/>
              </a:rPr>
              <a:t>str</a:t>
            </a:r>
            <a:r>
              <a:rPr lang="en-US" sz="2000" dirty="0">
                <a:solidFill>
                  <a:srgbClr val="FF0000"/>
                </a:solidFill>
                <a:latin typeface="Consolas" panose="020B0609020204030204" pitchFamily="49" charset="0"/>
              </a:rPr>
              <a:t>() </a:t>
            </a:r>
            <a:r>
              <a:rPr lang="en-US" sz="2000" dirty="0" err="1"/>
              <a:t>untuk</a:t>
            </a:r>
            <a:r>
              <a:rPr lang="en-US" sz="2000" dirty="0"/>
              <a:t> </a:t>
            </a:r>
            <a:r>
              <a:rPr lang="en-US" sz="2000" dirty="0" err="1"/>
              <a:t>mengubah</a:t>
            </a:r>
            <a:r>
              <a:rPr lang="en-US" sz="2000" dirty="0"/>
              <a:t> </a:t>
            </a:r>
            <a:r>
              <a:rPr lang="en-US" sz="2000" dirty="0" err="1"/>
              <a:t>menjadi</a:t>
            </a:r>
            <a:r>
              <a:rPr lang="en-US" sz="2000" dirty="0"/>
              <a:t> string.</a:t>
            </a:r>
          </a:p>
          <a:p>
            <a:r>
              <a:rPr lang="en-US" sz="2000" dirty="0">
                <a:solidFill>
                  <a:srgbClr val="FF0000"/>
                </a:solidFill>
                <a:latin typeface="Consolas" panose="020B0609020204030204" pitchFamily="49" charset="0"/>
              </a:rPr>
              <a:t>bin() </a:t>
            </a:r>
            <a:r>
              <a:rPr lang="en-US" sz="2000" dirty="0" err="1"/>
              <a:t>untuk</a:t>
            </a:r>
            <a:r>
              <a:rPr lang="en-US" sz="2000" dirty="0"/>
              <a:t> </a:t>
            </a:r>
            <a:r>
              <a:rPr lang="en-US" sz="2000" dirty="0" err="1"/>
              <a:t>mengubah</a:t>
            </a:r>
            <a:r>
              <a:rPr lang="en-US" sz="2000" dirty="0"/>
              <a:t> </a:t>
            </a:r>
            <a:r>
              <a:rPr lang="en-US" sz="2000" dirty="0" err="1"/>
              <a:t>menjadi</a:t>
            </a:r>
            <a:r>
              <a:rPr lang="en-US" sz="2000" dirty="0"/>
              <a:t> </a:t>
            </a:r>
            <a:r>
              <a:rPr lang="en-US" sz="2000" dirty="0" err="1"/>
              <a:t>bilangan</a:t>
            </a:r>
            <a:r>
              <a:rPr lang="en-US" sz="2000" dirty="0"/>
              <a:t> </a:t>
            </a:r>
            <a:r>
              <a:rPr lang="en-US" sz="2000" dirty="0" err="1"/>
              <a:t>Biner</a:t>
            </a:r>
            <a:r>
              <a:rPr lang="en-US" sz="2000" dirty="0"/>
              <a:t>.</a:t>
            </a:r>
          </a:p>
          <a:p>
            <a:r>
              <a:rPr lang="en-US" sz="2000" dirty="0">
                <a:solidFill>
                  <a:srgbClr val="FF0000"/>
                </a:solidFill>
                <a:latin typeface="Consolas" panose="020B0609020204030204" pitchFamily="49" charset="0"/>
              </a:rPr>
              <a:t>hex() </a:t>
            </a:r>
            <a:r>
              <a:rPr lang="en-US" sz="2000" dirty="0" err="1"/>
              <a:t>untuk</a:t>
            </a:r>
            <a:r>
              <a:rPr lang="en-US" sz="2000" dirty="0"/>
              <a:t> </a:t>
            </a:r>
            <a:r>
              <a:rPr lang="en-US" sz="2000" dirty="0" err="1"/>
              <a:t>mengubah</a:t>
            </a:r>
            <a:r>
              <a:rPr lang="en-US" sz="2000" dirty="0"/>
              <a:t> </a:t>
            </a:r>
            <a:r>
              <a:rPr lang="en-US" sz="2000" dirty="0" err="1"/>
              <a:t>menjadi</a:t>
            </a:r>
            <a:r>
              <a:rPr lang="en-US" sz="2000" dirty="0"/>
              <a:t> </a:t>
            </a:r>
            <a:r>
              <a:rPr lang="en-US" sz="2000" dirty="0" err="1"/>
              <a:t>bilangan</a:t>
            </a:r>
            <a:r>
              <a:rPr lang="en-US" sz="2000" dirty="0"/>
              <a:t> </a:t>
            </a:r>
            <a:r>
              <a:rPr lang="en-US" sz="2000" dirty="0" err="1"/>
              <a:t>Heksadesimal</a:t>
            </a:r>
            <a:r>
              <a:rPr lang="en-US" sz="2000" dirty="0"/>
              <a:t>.</a:t>
            </a:r>
          </a:p>
          <a:p>
            <a:r>
              <a:rPr lang="en-US" sz="2000" dirty="0" err="1">
                <a:solidFill>
                  <a:srgbClr val="FF0000"/>
                </a:solidFill>
                <a:latin typeface="Consolas" panose="020B0609020204030204" pitchFamily="49" charset="0"/>
              </a:rPr>
              <a:t>oct</a:t>
            </a:r>
            <a:r>
              <a:rPr lang="en-US" sz="2000" dirty="0">
                <a:solidFill>
                  <a:srgbClr val="FF0000"/>
                </a:solidFill>
                <a:latin typeface="Consolas" panose="020B0609020204030204" pitchFamily="49" charset="0"/>
              </a:rPr>
              <a:t>() </a:t>
            </a:r>
            <a:r>
              <a:rPr lang="en-US" sz="2000" dirty="0" err="1"/>
              <a:t>untuk</a:t>
            </a:r>
            <a:r>
              <a:rPr lang="en-US" sz="2000" dirty="0"/>
              <a:t> </a:t>
            </a:r>
            <a:r>
              <a:rPr lang="en-US" sz="2000" dirty="0" err="1"/>
              <a:t>mengubah</a:t>
            </a:r>
            <a:r>
              <a:rPr lang="en-US" sz="2000" dirty="0"/>
              <a:t> </a:t>
            </a:r>
            <a:r>
              <a:rPr lang="en-US" sz="2000" dirty="0" err="1"/>
              <a:t>menjadi</a:t>
            </a:r>
            <a:r>
              <a:rPr lang="en-US" sz="2000" dirty="0"/>
              <a:t> </a:t>
            </a:r>
            <a:r>
              <a:rPr lang="en-US" sz="2000" dirty="0" err="1"/>
              <a:t>bilangan</a:t>
            </a:r>
            <a:r>
              <a:rPr lang="en-US" sz="2000" dirty="0"/>
              <a:t> </a:t>
            </a:r>
            <a:r>
              <a:rPr lang="en-US" sz="2000" dirty="0" err="1"/>
              <a:t>okta</a:t>
            </a:r>
            <a:r>
              <a:rPr lang="en-US" sz="2000" dirty="0"/>
              <a:t>.</a:t>
            </a:r>
          </a:p>
        </p:txBody>
      </p:sp>
      <p:sp>
        <p:nvSpPr>
          <p:cNvPr id="5" name="Rectangle 4"/>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Variable &amp; </a:t>
            </a:r>
            <a:r>
              <a:rPr lang="en-US" sz="4000" dirty="0" err="1"/>
              <a:t>Tipe</a:t>
            </a:r>
            <a:r>
              <a:rPr lang="en-US" sz="4000" dirty="0"/>
              <a:t> Data</a:t>
            </a:r>
            <a:endParaRPr lang="en-US" sz="6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Cara </a:t>
            </a:r>
            <a:r>
              <a:rPr lang="en-US" sz="4000" dirty="0" err="1"/>
              <a:t>Mengambil</a:t>
            </a:r>
            <a:r>
              <a:rPr lang="en-US" sz="4000" dirty="0"/>
              <a:t> Input </a:t>
            </a:r>
            <a:r>
              <a:rPr lang="en-US" sz="4000" dirty="0" err="1"/>
              <a:t>dan</a:t>
            </a:r>
            <a:r>
              <a:rPr lang="en-US" sz="4000" dirty="0"/>
              <a:t> </a:t>
            </a:r>
            <a:r>
              <a:rPr lang="en-US" sz="4000" dirty="0" err="1"/>
              <a:t>Menampilkan</a:t>
            </a:r>
            <a:r>
              <a:rPr lang="en-US" sz="4000" dirty="0"/>
              <a:t> Output</a:t>
            </a:r>
            <a:endParaRPr lang="en-US" sz="6000" dirty="0"/>
          </a:p>
        </p:txBody>
      </p:sp>
      <p:sp>
        <p:nvSpPr>
          <p:cNvPr id="2" name="Rectangle 1"/>
          <p:cNvSpPr/>
          <p:nvPr/>
        </p:nvSpPr>
        <p:spPr>
          <a:xfrm>
            <a:off x="1562100" y="1988235"/>
            <a:ext cx="6096000" cy="646331"/>
          </a:xfrm>
          <a:prstGeom prst="rect">
            <a:avLst/>
          </a:prstGeom>
        </p:spPr>
        <p:txBody>
          <a:bodyPr>
            <a:spAutoFit/>
          </a:bodyPr>
          <a:lstStyle/>
          <a:p>
            <a:r>
              <a:rPr lang="en-US" dirty="0"/>
              <a:t>Python </a:t>
            </a:r>
            <a:r>
              <a:rPr lang="en-US" dirty="0" err="1"/>
              <a:t>sudah</a:t>
            </a:r>
            <a:r>
              <a:rPr lang="en-US" dirty="0"/>
              <a:t> </a:t>
            </a:r>
            <a:r>
              <a:rPr lang="en-US" dirty="0" err="1"/>
              <a:t>menyediakan</a:t>
            </a:r>
            <a:r>
              <a:rPr lang="en-US" dirty="0"/>
              <a:t> </a:t>
            </a:r>
            <a:r>
              <a:rPr lang="en-US" dirty="0" err="1"/>
              <a:t>fungsi</a:t>
            </a:r>
            <a:r>
              <a:rPr lang="en-US" dirty="0"/>
              <a:t> </a:t>
            </a:r>
            <a:r>
              <a:rPr lang="en-US" b="1" i="1" dirty="0">
                <a:solidFill>
                  <a:srgbClr val="FF0000"/>
                </a:solidFill>
                <a:latin typeface="Consolas" panose="020B0609020204030204" pitchFamily="49" charset="0"/>
              </a:rPr>
              <a:t>input() </a:t>
            </a:r>
            <a:r>
              <a:rPr lang="en-US" dirty="0" err="1"/>
              <a:t>untuk</a:t>
            </a:r>
            <a:r>
              <a:rPr lang="en-US" dirty="0"/>
              <a:t> </a:t>
            </a:r>
            <a:r>
              <a:rPr lang="en-US" dirty="0" err="1"/>
              <a:t>mengambil</a:t>
            </a:r>
            <a:r>
              <a:rPr lang="en-US" dirty="0"/>
              <a:t> </a:t>
            </a:r>
            <a:r>
              <a:rPr lang="en-US" dirty="0" err="1"/>
              <a:t>inputan</a:t>
            </a:r>
            <a:r>
              <a:rPr lang="en-US" dirty="0"/>
              <a:t> </a:t>
            </a:r>
            <a:r>
              <a:rPr lang="en-US" dirty="0" err="1"/>
              <a:t>dari</a:t>
            </a:r>
            <a:r>
              <a:rPr lang="en-US" dirty="0"/>
              <a:t> keyboard.</a:t>
            </a:r>
          </a:p>
        </p:txBody>
      </p:sp>
      <p:pic>
        <p:nvPicPr>
          <p:cNvPr id="4" name="Picture 3"/>
          <p:cNvPicPr>
            <a:picLocks noChangeAspect="1"/>
          </p:cNvPicPr>
          <p:nvPr/>
        </p:nvPicPr>
        <p:blipFill rotWithShape="1">
          <a:blip r:embed="rId3"/>
          <a:srcRect r="40358"/>
          <a:stretch>
            <a:fillRect/>
          </a:stretch>
        </p:blipFill>
        <p:spPr>
          <a:xfrm>
            <a:off x="1496785" y="2784692"/>
            <a:ext cx="8131629" cy="2132920"/>
          </a:xfrm>
          <a:prstGeom prst="rect">
            <a:avLst/>
          </a:prstGeom>
        </p:spPr>
      </p:pic>
      <p:cxnSp>
        <p:nvCxnSpPr>
          <p:cNvPr id="7" name="Straight Arrow Connector 6"/>
          <p:cNvCxnSpPr/>
          <p:nvPr/>
        </p:nvCxnSpPr>
        <p:spPr>
          <a:xfrm flipV="1">
            <a:off x="1496785" y="3389372"/>
            <a:ext cx="604158" cy="6041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32706" y="4066004"/>
            <a:ext cx="1877786" cy="954107"/>
          </a:xfrm>
          <a:prstGeom prst="rect">
            <a:avLst/>
          </a:prstGeom>
          <a:noFill/>
        </p:spPr>
        <p:txBody>
          <a:bodyPr wrap="square" rtlCol="0">
            <a:spAutoFit/>
          </a:bodyPr>
          <a:lstStyle/>
          <a:p>
            <a:r>
              <a:rPr lang="en-US" sz="1400" dirty="0" err="1"/>
              <a:t>Asterik</a:t>
            </a:r>
            <a:r>
              <a:rPr lang="en-US" sz="1400" dirty="0"/>
              <a:t> </a:t>
            </a:r>
            <a:r>
              <a:rPr lang="en-US" sz="1400" dirty="0" err="1"/>
              <a:t>pada</a:t>
            </a:r>
            <a:r>
              <a:rPr lang="en-US" sz="1400" dirty="0"/>
              <a:t> </a:t>
            </a:r>
            <a:r>
              <a:rPr lang="en-US" sz="1400" dirty="0" err="1"/>
              <a:t>tiap</a:t>
            </a:r>
            <a:r>
              <a:rPr lang="en-US" sz="1400" dirty="0"/>
              <a:t> cell </a:t>
            </a:r>
            <a:r>
              <a:rPr lang="en-US" sz="1400" dirty="0" err="1"/>
              <a:t>aktif</a:t>
            </a:r>
            <a:r>
              <a:rPr lang="en-US" sz="1400" dirty="0"/>
              <a:t> </a:t>
            </a:r>
            <a:r>
              <a:rPr lang="en-US" sz="1400" dirty="0" err="1"/>
              <a:t>menandakan</a:t>
            </a:r>
            <a:r>
              <a:rPr lang="en-US" sz="1400" dirty="0"/>
              <a:t> cell </a:t>
            </a:r>
            <a:r>
              <a:rPr lang="en-US" sz="1400" dirty="0" err="1"/>
              <a:t>sedang</a:t>
            </a:r>
            <a:r>
              <a:rPr lang="en-US" sz="1400" dirty="0"/>
              <a:t> </a:t>
            </a:r>
            <a:r>
              <a:rPr lang="en-US" sz="1400" dirty="0" err="1"/>
              <a:t>menjalankan</a:t>
            </a:r>
            <a:r>
              <a:rPr lang="en-US" sz="1400" dirty="0"/>
              <a:t> program</a:t>
            </a:r>
          </a:p>
        </p:txBody>
      </p:sp>
      <p:cxnSp>
        <p:nvCxnSpPr>
          <p:cNvPr id="9" name="Straight Arrow Connector 8"/>
          <p:cNvCxnSpPr/>
          <p:nvPr/>
        </p:nvCxnSpPr>
        <p:spPr>
          <a:xfrm flipV="1">
            <a:off x="4216853" y="4765660"/>
            <a:ext cx="604158" cy="6041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65687" y="5396126"/>
            <a:ext cx="2496912" cy="523220"/>
          </a:xfrm>
          <a:prstGeom prst="rect">
            <a:avLst/>
          </a:prstGeom>
          <a:noFill/>
        </p:spPr>
        <p:txBody>
          <a:bodyPr wrap="square" rtlCol="0">
            <a:spAutoFit/>
          </a:bodyPr>
          <a:lstStyle/>
          <a:p>
            <a:r>
              <a:rPr lang="en-US" sz="1400" dirty="0"/>
              <a:t>Widget Input text in line </a:t>
            </a:r>
            <a:r>
              <a:rPr lang="en-US" sz="1400" dirty="0" err="1"/>
              <a:t>pada</a:t>
            </a:r>
            <a:r>
              <a:rPr lang="en-US" sz="1400" dirty="0"/>
              <a:t> </a:t>
            </a:r>
            <a:r>
              <a:rPr lang="en-US" sz="1400" dirty="0" err="1"/>
              <a:t>jupyter</a:t>
            </a:r>
            <a:r>
              <a:rPr lang="en-US" sz="1400" dirty="0"/>
              <a:t> notebook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0798" y="2303462"/>
            <a:ext cx="7786604" cy="4351338"/>
          </a:xfrm>
        </p:spPr>
      </p:pic>
      <p:sp>
        <p:nvSpPr>
          <p:cNvPr id="5" name="Rectangle 4"/>
          <p:cNvSpPr/>
          <p:nvPr/>
        </p:nvSpPr>
        <p:spPr>
          <a:xfrm>
            <a:off x="0" y="665358"/>
            <a:ext cx="625983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Hardware Setup</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Operator </a:t>
            </a:r>
            <a:r>
              <a:rPr lang="en-US" sz="4000" dirty="0" err="1"/>
              <a:t>Aritmatika</a:t>
            </a:r>
            <a:endParaRPr lang="en-US" sz="6000" dirty="0"/>
          </a:p>
        </p:txBody>
      </p:sp>
      <p:pic>
        <p:nvPicPr>
          <p:cNvPr id="3" name="Picture 2"/>
          <p:cNvPicPr>
            <a:picLocks noChangeAspect="1"/>
          </p:cNvPicPr>
          <p:nvPr/>
        </p:nvPicPr>
        <p:blipFill rotWithShape="1">
          <a:blip r:embed="rId3"/>
          <a:srcRect l="4180"/>
          <a:stretch>
            <a:fillRect/>
          </a:stretch>
        </p:blipFill>
        <p:spPr>
          <a:xfrm>
            <a:off x="0" y="2514600"/>
            <a:ext cx="5909000" cy="2959554"/>
          </a:xfrm>
          <a:prstGeom prst="rect">
            <a:avLst/>
          </a:prstGeom>
        </p:spPr>
      </p:pic>
      <p:pic>
        <p:nvPicPr>
          <p:cNvPr id="4" name="Picture 3"/>
          <p:cNvPicPr>
            <a:picLocks noChangeAspect="1"/>
          </p:cNvPicPr>
          <p:nvPr/>
        </p:nvPicPr>
        <p:blipFill>
          <a:blip r:embed="rId4"/>
          <a:stretch>
            <a:fillRect/>
          </a:stretch>
        </p:blipFill>
        <p:spPr>
          <a:xfrm>
            <a:off x="5909000" y="2628730"/>
            <a:ext cx="5966152" cy="401495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Operator </a:t>
            </a:r>
            <a:r>
              <a:rPr lang="en-US" sz="4000" dirty="0" err="1"/>
              <a:t>Penugasan</a:t>
            </a:r>
            <a:endParaRPr lang="en-US" sz="6000" dirty="0"/>
          </a:p>
        </p:txBody>
      </p:sp>
      <p:pic>
        <p:nvPicPr>
          <p:cNvPr id="2" name="Picture 1"/>
          <p:cNvPicPr>
            <a:picLocks noChangeAspect="1"/>
          </p:cNvPicPr>
          <p:nvPr/>
        </p:nvPicPr>
        <p:blipFill rotWithShape="1">
          <a:blip r:embed="rId3"/>
          <a:srcRect t="1014" r="885"/>
          <a:stretch>
            <a:fillRect/>
          </a:stretch>
        </p:blipFill>
        <p:spPr>
          <a:xfrm>
            <a:off x="1605722" y="1928812"/>
            <a:ext cx="6738178" cy="492918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Operator </a:t>
            </a:r>
            <a:r>
              <a:rPr lang="en-US" sz="4000" dirty="0" err="1"/>
              <a:t>Pembanding</a:t>
            </a:r>
            <a:endParaRPr lang="en-US" sz="6000" dirty="0"/>
          </a:p>
        </p:txBody>
      </p:sp>
      <p:pic>
        <p:nvPicPr>
          <p:cNvPr id="2" name="Picture 1"/>
          <p:cNvPicPr>
            <a:picLocks noChangeAspect="1"/>
          </p:cNvPicPr>
          <p:nvPr/>
        </p:nvPicPr>
        <p:blipFill>
          <a:blip r:embed="rId3"/>
          <a:stretch>
            <a:fillRect/>
          </a:stretch>
        </p:blipFill>
        <p:spPr>
          <a:xfrm>
            <a:off x="0" y="2143124"/>
            <a:ext cx="6124802" cy="3228975"/>
          </a:xfrm>
          <a:prstGeom prst="rect">
            <a:avLst/>
          </a:prstGeom>
        </p:spPr>
      </p:pic>
      <p:pic>
        <p:nvPicPr>
          <p:cNvPr id="3" name="Picture 2"/>
          <p:cNvPicPr>
            <a:picLocks noChangeAspect="1"/>
          </p:cNvPicPr>
          <p:nvPr/>
        </p:nvPicPr>
        <p:blipFill rotWithShape="1">
          <a:blip r:embed="rId4"/>
          <a:srcRect r="2472"/>
          <a:stretch>
            <a:fillRect/>
          </a:stretch>
        </p:blipFill>
        <p:spPr>
          <a:xfrm>
            <a:off x="6124803" y="2143124"/>
            <a:ext cx="5890986" cy="392132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Operator </a:t>
            </a:r>
            <a:r>
              <a:rPr lang="en-US" sz="4000" dirty="0" err="1"/>
              <a:t>Logika</a:t>
            </a:r>
            <a:endParaRPr lang="en-US" sz="6000" dirty="0"/>
          </a:p>
        </p:txBody>
      </p:sp>
      <p:pic>
        <p:nvPicPr>
          <p:cNvPr id="3" name="Picture 2"/>
          <p:cNvPicPr>
            <a:picLocks noChangeAspect="1"/>
          </p:cNvPicPr>
          <p:nvPr/>
        </p:nvPicPr>
        <p:blipFill>
          <a:blip r:embed="rId3"/>
          <a:stretch>
            <a:fillRect/>
          </a:stretch>
        </p:blipFill>
        <p:spPr>
          <a:xfrm>
            <a:off x="1528763" y="1924048"/>
            <a:ext cx="6929438" cy="442552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Memahami</a:t>
            </a:r>
            <a:r>
              <a:rPr lang="en-US" sz="4000" dirty="0"/>
              <a:t> </a:t>
            </a:r>
            <a:r>
              <a:rPr lang="en-US" sz="4000" dirty="0" err="1"/>
              <a:t>Percabangan</a:t>
            </a:r>
            <a:r>
              <a:rPr lang="en-US" sz="4000" dirty="0"/>
              <a:t> </a:t>
            </a:r>
            <a:r>
              <a:rPr lang="en-US" sz="4000" dirty="0" err="1"/>
              <a:t>untuk</a:t>
            </a:r>
            <a:r>
              <a:rPr lang="en-US" sz="4000" dirty="0"/>
              <a:t> </a:t>
            </a:r>
            <a:r>
              <a:rPr lang="en-US" sz="4000" dirty="0" err="1"/>
              <a:t>Membuat</a:t>
            </a:r>
            <a:r>
              <a:rPr lang="en-US" sz="4000" dirty="0"/>
              <a:t> </a:t>
            </a:r>
            <a:r>
              <a:rPr lang="en-US" sz="4000" dirty="0" err="1"/>
              <a:t>Logika</a:t>
            </a:r>
            <a:r>
              <a:rPr lang="en-US" sz="4000" dirty="0"/>
              <a:t> Program</a:t>
            </a:r>
            <a:endParaRPr lang="en-US" sz="6000" dirty="0"/>
          </a:p>
        </p:txBody>
      </p:sp>
      <p:pic>
        <p:nvPicPr>
          <p:cNvPr id="3" name="Picture 2"/>
          <p:cNvPicPr>
            <a:picLocks noChangeAspect="1"/>
          </p:cNvPicPr>
          <p:nvPr/>
        </p:nvPicPr>
        <p:blipFill>
          <a:blip r:embed="rId2"/>
          <a:stretch>
            <a:fillRect/>
          </a:stretch>
        </p:blipFill>
        <p:spPr>
          <a:xfrm>
            <a:off x="1690686" y="1990724"/>
            <a:ext cx="8059035" cy="356711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Memahami</a:t>
            </a:r>
            <a:r>
              <a:rPr lang="en-US" sz="4000" dirty="0"/>
              <a:t> </a:t>
            </a:r>
            <a:r>
              <a:rPr lang="en-US" sz="4000" dirty="0" err="1"/>
              <a:t>Percabangan</a:t>
            </a:r>
            <a:r>
              <a:rPr lang="en-US" sz="4000" dirty="0"/>
              <a:t> </a:t>
            </a:r>
            <a:r>
              <a:rPr lang="en-US" sz="4000" dirty="0" err="1"/>
              <a:t>untuk</a:t>
            </a:r>
            <a:r>
              <a:rPr lang="en-US" sz="4000" dirty="0"/>
              <a:t> </a:t>
            </a:r>
            <a:r>
              <a:rPr lang="en-US" sz="4000" dirty="0" err="1"/>
              <a:t>Membuat</a:t>
            </a:r>
            <a:r>
              <a:rPr lang="en-US" sz="4000" dirty="0"/>
              <a:t> </a:t>
            </a:r>
            <a:r>
              <a:rPr lang="en-US" sz="4000" dirty="0" err="1"/>
              <a:t>Logika</a:t>
            </a:r>
            <a:r>
              <a:rPr lang="en-US" sz="4000" dirty="0"/>
              <a:t> Program</a:t>
            </a:r>
            <a:endParaRPr lang="en-US" sz="6000" dirty="0"/>
          </a:p>
        </p:txBody>
      </p:sp>
      <p:pic>
        <p:nvPicPr>
          <p:cNvPr id="2" name="Picture 1"/>
          <p:cNvPicPr>
            <a:picLocks noChangeAspect="1"/>
          </p:cNvPicPr>
          <p:nvPr/>
        </p:nvPicPr>
        <p:blipFill>
          <a:blip r:embed="rId3"/>
          <a:stretch>
            <a:fillRect/>
          </a:stretch>
        </p:blipFill>
        <p:spPr>
          <a:xfrm>
            <a:off x="0" y="2095500"/>
            <a:ext cx="6435522" cy="1690688"/>
          </a:xfrm>
          <a:prstGeom prst="rect">
            <a:avLst/>
          </a:prstGeom>
        </p:spPr>
      </p:pic>
      <p:pic>
        <p:nvPicPr>
          <p:cNvPr id="3" name="Picture 2"/>
          <p:cNvPicPr>
            <a:picLocks noChangeAspect="1"/>
          </p:cNvPicPr>
          <p:nvPr/>
        </p:nvPicPr>
        <p:blipFill>
          <a:blip r:embed="rId4"/>
          <a:stretch>
            <a:fillRect/>
          </a:stretch>
        </p:blipFill>
        <p:spPr>
          <a:xfrm>
            <a:off x="0" y="4098730"/>
            <a:ext cx="6435522" cy="2163431"/>
          </a:xfrm>
          <a:prstGeom prst="rect">
            <a:avLst/>
          </a:prstGeom>
        </p:spPr>
      </p:pic>
      <p:pic>
        <p:nvPicPr>
          <p:cNvPr id="8" name="Picture 7"/>
          <p:cNvPicPr>
            <a:picLocks noChangeAspect="1"/>
          </p:cNvPicPr>
          <p:nvPr/>
        </p:nvPicPr>
        <p:blipFill>
          <a:blip r:embed="rId5"/>
          <a:stretch>
            <a:fillRect/>
          </a:stretch>
        </p:blipFill>
        <p:spPr>
          <a:xfrm>
            <a:off x="6300787" y="2095500"/>
            <a:ext cx="5891213" cy="434679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Memahami</a:t>
            </a:r>
            <a:r>
              <a:rPr lang="en-US" sz="4000" dirty="0"/>
              <a:t> </a:t>
            </a:r>
            <a:r>
              <a:rPr lang="en-US" sz="4000" dirty="0" err="1"/>
              <a:t>Perulangan</a:t>
            </a:r>
            <a:endParaRPr lang="en-US" sz="6000" dirty="0"/>
          </a:p>
        </p:txBody>
      </p:sp>
      <p:sp>
        <p:nvSpPr>
          <p:cNvPr id="2" name="Rectangle 1"/>
          <p:cNvSpPr/>
          <p:nvPr/>
        </p:nvSpPr>
        <p:spPr>
          <a:xfrm>
            <a:off x="428106" y="2152290"/>
            <a:ext cx="1819794" cy="369332"/>
          </a:xfrm>
          <a:prstGeom prst="rect">
            <a:avLst/>
          </a:prstGeom>
        </p:spPr>
        <p:txBody>
          <a:bodyPr wrap="none">
            <a:spAutoFit/>
          </a:bodyPr>
          <a:lstStyle/>
          <a:p>
            <a:r>
              <a:rPr lang="en-US" b="1" dirty="0"/>
              <a:t>1. </a:t>
            </a:r>
            <a:r>
              <a:rPr lang="en-US" b="1" dirty="0" err="1"/>
              <a:t>Perulangan</a:t>
            </a:r>
            <a:r>
              <a:rPr lang="en-US" b="1" dirty="0"/>
              <a:t> for</a:t>
            </a:r>
          </a:p>
        </p:txBody>
      </p:sp>
      <p:sp>
        <p:nvSpPr>
          <p:cNvPr id="8" name="Rectangle 7"/>
          <p:cNvSpPr/>
          <p:nvPr/>
        </p:nvSpPr>
        <p:spPr>
          <a:xfrm>
            <a:off x="1645972" y="4146035"/>
            <a:ext cx="2066912" cy="369332"/>
          </a:xfrm>
          <a:prstGeom prst="rect">
            <a:avLst/>
          </a:prstGeom>
        </p:spPr>
        <p:txBody>
          <a:bodyPr wrap="none">
            <a:spAutoFit/>
          </a:bodyPr>
          <a:lstStyle/>
          <a:p>
            <a:r>
              <a:rPr lang="en-US" b="1" dirty="0"/>
              <a:t>2. </a:t>
            </a:r>
            <a:r>
              <a:rPr lang="en-US" b="1" dirty="0" err="1"/>
              <a:t>Perulangan</a:t>
            </a:r>
            <a:r>
              <a:rPr lang="en-US" b="1" dirty="0"/>
              <a:t> while</a:t>
            </a:r>
          </a:p>
        </p:txBody>
      </p:sp>
      <p:pic>
        <p:nvPicPr>
          <p:cNvPr id="4" name="Picture 3"/>
          <p:cNvPicPr>
            <a:picLocks noChangeAspect="1"/>
          </p:cNvPicPr>
          <p:nvPr/>
        </p:nvPicPr>
        <p:blipFill>
          <a:blip r:embed="rId3"/>
          <a:stretch>
            <a:fillRect/>
          </a:stretch>
        </p:blipFill>
        <p:spPr>
          <a:xfrm>
            <a:off x="0" y="2521622"/>
            <a:ext cx="6043613" cy="3265087"/>
          </a:xfrm>
          <a:prstGeom prst="rect">
            <a:avLst/>
          </a:prstGeom>
        </p:spPr>
      </p:pic>
      <p:pic>
        <p:nvPicPr>
          <p:cNvPr id="5" name="Picture 4"/>
          <p:cNvPicPr>
            <a:picLocks noChangeAspect="1"/>
          </p:cNvPicPr>
          <p:nvPr/>
        </p:nvPicPr>
        <p:blipFill>
          <a:blip r:embed="rId4"/>
          <a:stretch>
            <a:fillRect/>
          </a:stretch>
        </p:blipFill>
        <p:spPr>
          <a:xfrm>
            <a:off x="6272211" y="2521622"/>
            <a:ext cx="5919789" cy="2865631"/>
          </a:xfrm>
          <a:prstGeom prst="rect">
            <a:avLst/>
          </a:prstGeom>
        </p:spPr>
      </p:pic>
      <p:sp>
        <p:nvSpPr>
          <p:cNvPr id="10" name="Rectangle 9"/>
          <p:cNvSpPr/>
          <p:nvPr/>
        </p:nvSpPr>
        <p:spPr>
          <a:xfrm>
            <a:off x="7109894" y="2114540"/>
            <a:ext cx="2105385" cy="369332"/>
          </a:xfrm>
          <a:prstGeom prst="rect">
            <a:avLst/>
          </a:prstGeom>
        </p:spPr>
        <p:txBody>
          <a:bodyPr wrap="none">
            <a:spAutoFit/>
          </a:bodyPr>
          <a:lstStyle/>
          <a:p>
            <a:r>
              <a:rPr lang="en-US" b="1" dirty="0"/>
              <a:t>2. </a:t>
            </a:r>
            <a:r>
              <a:rPr lang="en-US" b="1" dirty="0" err="1"/>
              <a:t>Perulangan</a:t>
            </a:r>
            <a:r>
              <a:rPr lang="en-US" b="1" dirty="0"/>
              <a:t> While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Mengenal</a:t>
            </a:r>
            <a:r>
              <a:rPr lang="en-US" sz="4000" dirty="0"/>
              <a:t> </a:t>
            </a:r>
            <a:r>
              <a:rPr lang="en-US" sz="4000" dirty="0" err="1"/>
              <a:t>Struktur</a:t>
            </a:r>
            <a:r>
              <a:rPr lang="en-US" sz="4000" dirty="0"/>
              <a:t> Data List</a:t>
            </a:r>
            <a:endParaRPr lang="en-US" sz="6000" dirty="0"/>
          </a:p>
        </p:txBody>
      </p:sp>
      <p:sp>
        <p:nvSpPr>
          <p:cNvPr id="4" name="Rectangle 3"/>
          <p:cNvSpPr/>
          <p:nvPr/>
        </p:nvSpPr>
        <p:spPr>
          <a:xfrm>
            <a:off x="1422400" y="2026335"/>
            <a:ext cx="6096000" cy="646331"/>
          </a:xfrm>
          <a:prstGeom prst="rect">
            <a:avLst/>
          </a:prstGeom>
        </p:spPr>
        <p:txBody>
          <a:bodyPr>
            <a:spAutoFit/>
          </a:bodyPr>
          <a:lstStyle/>
          <a:p>
            <a:r>
              <a:rPr lang="en-US" dirty="0"/>
              <a:t>List </a:t>
            </a:r>
            <a:r>
              <a:rPr lang="en-US" dirty="0" err="1"/>
              <a:t>dapat</a:t>
            </a:r>
            <a:r>
              <a:rPr lang="en-US" dirty="0"/>
              <a:t> </a:t>
            </a:r>
            <a:r>
              <a:rPr lang="en-US" dirty="0" err="1"/>
              <a:t>kita</a:t>
            </a:r>
            <a:r>
              <a:rPr lang="en-US" dirty="0"/>
              <a:t> </a:t>
            </a:r>
            <a:r>
              <a:rPr lang="en-US" dirty="0" err="1"/>
              <a:t>buat</a:t>
            </a:r>
            <a:r>
              <a:rPr lang="en-US" dirty="0"/>
              <a:t> </a:t>
            </a:r>
            <a:r>
              <a:rPr lang="en-US" dirty="0" err="1"/>
              <a:t>seperti</a:t>
            </a:r>
            <a:r>
              <a:rPr lang="en-US" dirty="0"/>
              <a:t> </a:t>
            </a:r>
            <a:r>
              <a:rPr lang="en-US" dirty="0" err="1"/>
              <a:t>membuat</a:t>
            </a:r>
            <a:r>
              <a:rPr lang="en-US" dirty="0"/>
              <a:t> </a:t>
            </a:r>
            <a:r>
              <a:rPr lang="en-US" dirty="0" err="1"/>
              <a:t>variabel</a:t>
            </a:r>
            <a:r>
              <a:rPr lang="en-US" dirty="0"/>
              <a:t> </a:t>
            </a:r>
            <a:r>
              <a:rPr lang="en-US" dirty="0" err="1"/>
              <a:t>biasa</a:t>
            </a:r>
            <a:r>
              <a:rPr lang="en-US" dirty="0"/>
              <a:t>, </a:t>
            </a:r>
            <a:r>
              <a:rPr lang="en-US" dirty="0" err="1"/>
              <a:t>namun</a:t>
            </a:r>
            <a:r>
              <a:rPr lang="en-US" dirty="0"/>
              <a:t> </a:t>
            </a:r>
            <a:r>
              <a:rPr lang="en-US" dirty="0" err="1"/>
              <a:t>nilai</a:t>
            </a:r>
            <a:r>
              <a:rPr lang="en-US" dirty="0"/>
              <a:t> </a:t>
            </a:r>
            <a:r>
              <a:rPr lang="en-US" dirty="0" err="1"/>
              <a:t>variabelnya</a:t>
            </a:r>
            <a:r>
              <a:rPr lang="en-US" dirty="0"/>
              <a:t> </a:t>
            </a:r>
            <a:r>
              <a:rPr lang="en-US" dirty="0" err="1"/>
              <a:t>diisi</a:t>
            </a:r>
            <a:r>
              <a:rPr lang="en-US" dirty="0"/>
              <a:t> </a:t>
            </a:r>
            <a:r>
              <a:rPr lang="en-US" dirty="0" err="1"/>
              <a:t>dengan</a:t>
            </a:r>
            <a:r>
              <a:rPr lang="en-US" dirty="0"/>
              <a:t> </a:t>
            </a:r>
            <a:r>
              <a:rPr lang="en-US" dirty="0" err="1"/>
              <a:t>tanda</a:t>
            </a:r>
            <a:r>
              <a:rPr lang="en-US" dirty="0"/>
              <a:t> </a:t>
            </a:r>
            <a:r>
              <a:rPr lang="en-US" dirty="0" err="1"/>
              <a:t>kurung</a:t>
            </a:r>
            <a:r>
              <a:rPr lang="en-US" dirty="0"/>
              <a:t> </a:t>
            </a:r>
            <a:r>
              <a:rPr lang="en-US" dirty="0" err="1"/>
              <a:t>siku</a:t>
            </a:r>
            <a:r>
              <a:rPr lang="en-US" dirty="0"/>
              <a:t> ([]).</a:t>
            </a:r>
          </a:p>
        </p:txBody>
      </p:sp>
      <p:pic>
        <p:nvPicPr>
          <p:cNvPr id="2" name="Picture 1"/>
          <p:cNvPicPr>
            <a:picLocks noChangeAspect="1"/>
          </p:cNvPicPr>
          <p:nvPr/>
        </p:nvPicPr>
        <p:blipFill>
          <a:blip r:embed="rId3"/>
          <a:stretch>
            <a:fillRect/>
          </a:stretch>
        </p:blipFill>
        <p:spPr>
          <a:xfrm>
            <a:off x="604838" y="2916043"/>
            <a:ext cx="6624638" cy="31907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Struktur</a:t>
            </a:r>
            <a:r>
              <a:rPr lang="en-US" sz="4000" dirty="0"/>
              <a:t> Data List </a:t>
            </a:r>
            <a:r>
              <a:rPr lang="en-US" sz="4000" dirty="0" err="1"/>
              <a:t>Lanjutan</a:t>
            </a:r>
            <a:endParaRPr lang="en-US" sz="6000" dirty="0"/>
          </a:p>
        </p:txBody>
      </p:sp>
      <p:sp>
        <p:nvSpPr>
          <p:cNvPr id="2" name="Rectangle 1"/>
          <p:cNvSpPr/>
          <p:nvPr/>
        </p:nvSpPr>
        <p:spPr>
          <a:xfrm>
            <a:off x="1689100" y="2386737"/>
            <a:ext cx="7512050" cy="1754326"/>
          </a:xfrm>
          <a:prstGeom prst="rect">
            <a:avLst/>
          </a:prstGeom>
        </p:spPr>
        <p:txBody>
          <a:bodyPr wrap="square">
            <a:spAutoFit/>
          </a:bodyPr>
          <a:lstStyle/>
          <a:p>
            <a:r>
              <a:rPr lang="en-US" dirty="0" err="1"/>
              <a:t>Tedapat</a:t>
            </a:r>
            <a:r>
              <a:rPr lang="en-US" dirty="0"/>
              <a:t> </a:t>
            </a:r>
            <a:r>
              <a:rPr lang="en-US" dirty="0" err="1"/>
              <a:t>Tiga</a:t>
            </a:r>
            <a:r>
              <a:rPr lang="en-US" dirty="0"/>
              <a:t> </a:t>
            </a:r>
            <a:r>
              <a:rPr lang="en-US" dirty="0" err="1"/>
              <a:t>metode</a:t>
            </a:r>
            <a:r>
              <a:rPr lang="en-US" dirty="0"/>
              <a:t> (method) </a:t>
            </a:r>
            <a:r>
              <a:rPr lang="en-US" dirty="0" err="1"/>
              <a:t>atau</a:t>
            </a:r>
            <a:r>
              <a:rPr lang="en-US" dirty="0"/>
              <a:t> </a:t>
            </a:r>
            <a:r>
              <a:rPr lang="en-US" dirty="0" err="1"/>
              <a:t>fungsi</a:t>
            </a:r>
            <a:r>
              <a:rPr lang="en-US" dirty="0"/>
              <a:t> yang </a:t>
            </a:r>
            <a:r>
              <a:rPr lang="en-US" dirty="0" err="1"/>
              <a:t>bisa</a:t>
            </a:r>
            <a:r>
              <a:rPr lang="en-US" dirty="0"/>
              <a:t> </a:t>
            </a:r>
            <a:r>
              <a:rPr lang="en-US" dirty="0" err="1"/>
              <a:t>digunakan</a:t>
            </a:r>
            <a:r>
              <a:rPr lang="en-US" dirty="0"/>
              <a:t> </a:t>
            </a:r>
            <a:r>
              <a:rPr lang="en-US" dirty="0" err="1"/>
              <a:t>untuk</a:t>
            </a:r>
            <a:r>
              <a:rPr lang="en-US" dirty="0"/>
              <a:t> </a:t>
            </a:r>
            <a:r>
              <a:rPr lang="en-US" dirty="0" err="1"/>
              <a:t>menambahkan</a:t>
            </a:r>
            <a:r>
              <a:rPr lang="en-US" dirty="0"/>
              <a:t> </a:t>
            </a:r>
            <a:r>
              <a:rPr lang="en-US" dirty="0" err="1"/>
              <a:t>isi</a:t>
            </a:r>
            <a:r>
              <a:rPr lang="en-US" dirty="0"/>
              <a:t> </a:t>
            </a:r>
            <a:r>
              <a:rPr lang="en-US" dirty="0" err="1"/>
              <a:t>atau</a:t>
            </a:r>
            <a:r>
              <a:rPr lang="en-US" dirty="0"/>
              <a:t> item </a:t>
            </a:r>
            <a:r>
              <a:rPr lang="en-US" dirty="0" err="1"/>
              <a:t>ke</a:t>
            </a:r>
            <a:r>
              <a:rPr lang="en-US" dirty="0"/>
              <a:t> List:</a:t>
            </a:r>
          </a:p>
          <a:p>
            <a:endParaRPr lang="en-US" dirty="0"/>
          </a:p>
          <a:p>
            <a:r>
              <a:rPr lang="en-US" b="1" dirty="0">
                <a:solidFill>
                  <a:srgbClr val="FF0000"/>
                </a:solidFill>
                <a:latin typeface="Consolas" panose="020B0609020204030204" pitchFamily="49" charset="0"/>
              </a:rPr>
              <a:t>prepend</a:t>
            </a:r>
            <a:r>
              <a:rPr lang="en-US" dirty="0">
                <a:solidFill>
                  <a:srgbClr val="FF0000"/>
                </a:solidFill>
                <a:latin typeface="Consolas" panose="020B0609020204030204" pitchFamily="49" charset="0"/>
              </a:rPr>
              <a:t>(item) </a:t>
            </a:r>
            <a:r>
              <a:rPr lang="en-US" dirty="0" err="1"/>
              <a:t>menambahkan</a:t>
            </a:r>
            <a:r>
              <a:rPr lang="en-US" dirty="0"/>
              <a:t> item </a:t>
            </a:r>
            <a:r>
              <a:rPr lang="en-US" dirty="0" err="1"/>
              <a:t>dari</a:t>
            </a:r>
            <a:r>
              <a:rPr lang="en-US" dirty="0"/>
              <a:t> </a:t>
            </a:r>
            <a:r>
              <a:rPr lang="en-US" dirty="0" err="1"/>
              <a:t>depan</a:t>
            </a:r>
            <a:r>
              <a:rPr lang="en-US" dirty="0"/>
              <a:t>;</a:t>
            </a:r>
          </a:p>
          <a:p>
            <a:r>
              <a:rPr lang="en-US" b="1" dirty="0">
                <a:solidFill>
                  <a:srgbClr val="FF0000"/>
                </a:solidFill>
                <a:latin typeface="Consolas" panose="020B0609020204030204" pitchFamily="49" charset="0"/>
              </a:rPr>
              <a:t>append</a:t>
            </a:r>
            <a:r>
              <a:rPr lang="en-US" dirty="0">
                <a:solidFill>
                  <a:srgbClr val="FF0000"/>
                </a:solidFill>
                <a:latin typeface="Consolas" panose="020B0609020204030204" pitchFamily="49" charset="0"/>
              </a:rPr>
              <a:t>(item) </a:t>
            </a:r>
            <a:r>
              <a:rPr lang="en-US" dirty="0" err="1"/>
              <a:t>menambahkan</a:t>
            </a:r>
            <a:r>
              <a:rPr lang="en-US" dirty="0"/>
              <a:t> item </a:t>
            </a:r>
            <a:r>
              <a:rPr lang="en-US" dirty="0" err="1"/>
              <a:t>dari</a:t>
            </a:r>
            <a:r>
              <a:rPr lang="en-US" dirty="0"/>
              <a:t> </a:t>
            </a:r>
            <a:r>
              <a:rPr lang="en-US" dirty="0" err="1"/>
              <a:t>belakang</a:t>
            </a:r>
            <a:r>
              <a:rPr lang="en-US" dirty="0"/>
              <a:t>.</a:t>
            </a:r>
          </a:p>
          <a:p>
            <a:r>
              <a:rPr lang="en-US" b="1" dirty="0">
                <a:solidFill>
                  <a:srgbClr val="FF0000"/>
                </a:solidFill>
                <a:latin typeface="Consolas" panose="020B0609020204030204" pitchFamily="49" charset="0"/>
              </a:rPr>
              <a:t>insert</a:t>
            </a:r>
            <a:r>
              <a:rPr lang="en-US" dirty="0">
                <a:solidFill>
                  <a:srgbClr val="FF0000"/>
                </a:solidFill>
                <a:latin typeface="Consolas" panose="020B0609020204030204" pitchFamily="49" charset="0"/>
              </a:rPr>
              <a:t>(index, item) </a:t>
            </a:r>
            <a:r>
              <a:rPr lang="en-US" dirty="0" err="1"/>
              <a:t>menambahkan</a:t>
            </a:r>
            <a:r>
              <a:rPr lang="en-US" dirty="0"/>
              <a:t> item </a:t>
            </a:r>
            <a:r>
              <a:rPr lang="en-US" dirty="0" err="1"/>
              <a:t>dari</a:t>
            </a:r>
            <a:r>
              <a:rPr lang="en-US" dirty="0"/>
              <a:t> </a:t>
            </a:r>
            <a:r>
              <a:rPr lang="en-US" dirty="0" err="1"/>
              <a:t>indeks</a:t>
            </a:r>
            <a:r>
              <a:rPr lang="en-US" dirty="0"/>
              <a:t> </a:t>
            </a:r>
            <a:r>
              <a:rPr lang="en-US" dirty="0" err="1"/>
              <a:t>tertentu</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Struktur</a:t>
            </a:r>
            <a:r>
              <a:rPr lang="en-US" sz="4000" dirty="0"/>
              <a:t> Data List </a:t>
            </a:r>
            <a:r>
              <a:rPr lang="en-US" sz="4000" dirty="0" err="1"/>
              <a:t>Lanjutan</a:t>
            </a:r>
            <a:endParaRPr lang="en-US" sz="6000" dirty="0"/>
          </a:p>
        </p:txBody>
      </p:sp>
      <p:pic>
        <p:nvPicPr>
          <p:cNvPr id="9" name="Picture 8"/>
          <p:cNvPicPr>
            <a:picLocks noChangeAspect="1"/>
          </p:cNvPicPr>
          <p:nvPr/>
        </p:nvPicPr>
        <p:blipFill>
          <a:blip r:embed="rId2"/>
          <a:stretch>
            <a:fillRect/>
          </a:stretch>
        </p:blipFill>
        <p:spPr>
          <a:xfrm>
            <a:off x="1122657" y="1782958"/>
            <a:ext cx="7404356" cy="507504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65358"/>
            <a:ext cx="625983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Network Setup</a:t>
            </a:r>
          </a:p>
        </p:txBody>
      </p:sp>
      <p:pic>
        <p:nvPicPr>
          <p:cNvPr id="5"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4898" y="4572000"/>
            <a:ext cx="3090778" cy="1727200"/>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230" y="2385906"/>
            <a:ext cx="2579370" cy="133267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2701" y="4420394"/>
            <a:ext cx="3340100" cy="1878806"/>
          </a:xfrm>
          <a:prstGeom prst="rect">
            <a:avLst/>
          </a:prstGeom>
        </p:spPr>
      </p:pic>
      <p:cxnSp>
        <p:nvCxnSpPr>
          <p:cNvPr id="9" name="Straight Arrow Connector 8"/>
          <p:cNvCxnSpPr/>
          <p:nvPr/>
        </p:nvCxnSpPr>
        <p:spPr>
          <a:xfrm flipV="1">
            <a:off x="3289300" y="3543300"/>
            <a:ext cx="1344930" cy="736600"/>
          </a:xfrm>
          <a:prstGeom prst="straightConnector1">
            <a:avLst/>
          </a:prstGeom>
          <a:ln w="28575">
            <a:solidFill>
              <a:schemeClr val="bg2">
                <a:lumMod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3441700" y="3695700"/>
            <a:ext cx="1344930" cy="736600"/>
          </a:xfrm>
          <a:prstGeom prst="straightConnector1">
            <a:avLst/>
          </a:prstGeom>
          <a:ln w="28575">
            <a:solidFill>
              <a:schemeClr val="bg2">
                <a:lumMod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6691747" y="3911600"/>
            <a:ext cx="1245754" cy="976630"/>
          </a:xfrm>
          <a:prstGeom prst="straightConnector1">
            <a:avLst/>
          </a:prstGeom>
          <a:ln w="28575">
            <a:solidFill>
              <a:schemeClr val="bg2">
                <a:lumMod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0800000" flipH="1" flipV="1">
            <a:off x="6857424" y="3718580"/>
            <a:ext cx="1245754" cy="976630"/>
          </a:xfrm>
          <a:prstGeom prst="straightConnector1">
            <a:avLst/>
          </a:prstGeom>
          <a:ln w="28575">
            <a:solidFill>
              <a:schemeClr val="bg2">
                <a:lumMod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857423" y="2393142"/>
            <a:ext cx="3749744" cy="923330"/>
          </a:xfrm>
          <a:prstGeom prst="rect">
            <a:avLst/>
          </a:prstGeom>
          <a:noFill/>
        </p:spPr>
        <p:txBody>
          <a:bodyPr wrap="none" rtlCol="0">
            <a:spAutoFit/>
          </a:bodyPr>
          <a:lstStyle/>
          <a:p>
            <a:r>
              <a:rPr lang="en-US" dirty="0"/>
              <a:t>SSID		: PPU4GROUTER</a:t>
            </a:r>
          </a:p>
          <a:p>
            <a:r>
              <a:rPr lang="en-US" dirty="0"/>
              <a:t>PSK 		: admin321</a:t>
            </a:r>
          </a:p>
          <a:p>
            <a:r>
              <a:rPr lang="en-US" dirty="0"/>
              <a:t>IP NETWORK	: 192.168.43.0/24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Struktur</a:t>
            </a:r>
            <a:r>
              <a:rPr lang="en-US" sz="4000" dirty="0"/>
              <a:t> Data List </a:t>
            </a:r>
            <a:r>
              <a:rPr lang="en-US" sz="4000" dirty="0" err="1"/>
              <a:t>Lanjutan</a:t>
            </a:r>
            <a:endParaRPr lang="en-US" sz="6000" dirty="0"/>
          </a:p>
        </p:txBody>
      </p:sp>
      <p:sp>
        <p:nvSpPr>
          <p:cNvPr id="7" name="TextBox 6"/>
          <p:cNvSpPr txBox="1"/>
          <p:nvPr/>
        </p:nvSpPr>
        <p:spPr>
          <a:xfrm>
            <a:off x="1790009" y="2033040"/>
            <a:ext cx="3203634" cy="461665"/>
          </a:xfrm>
          <a:prstGeom prst="rect">
            <a:avLst/>
          </a:prstGeom>
          <a:noFill/>
        </p:spPr>
        <p:txBody>
          <a:bodyPr wrap="none" rtlCol="0">
            <a:spAutoFit/>
          </a:bodyPr>
          <a:lstStyle/>
          <a:p>
            <a:r>
              <a:rPr lang="en-US" sz="2400" dirty="0"/>
              <a:t>Index item List &amp; Extend</a:t>
            </a:r>
          </a:p>
        </p:txBody>
      </p:sp>
      <p:pic>
        <p:nvPicPr>
          <p:cNvPr id="3" name="Picture 2"/>
          <p:cNvPicPr>
            <a:picLocks noChangeAspect="1"/>
          </p:cNvPicPr>
          <p:nvPr/>
        </p:nvPicPr>
        <p:blipFill rotWithShape="1">
          <a:blip r:embed="rId2"/>
          <a:srcRect b="1839"/>
          <a:stretch>
            <a:fillRect/>
          </a:stretch>
        </p:blipFill>
        <p:spPr>
          <a:xfrm>
            <a:off x="857249" y="2744787"/>
            <a:ext cx="8272789" cy="381317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Struktur</a:t>
            </a:r>
            <a:r>
              <a:rPr lang="en-US" sz="4000" dirty="0"/>
              <a:t> Data List </a:t>
            </a:r>
            <a:r>
              <a:rPr lang="en-US" sz="4000" dirty="0" err="1"/>
              <a:t>Lanjutan</a:t>
            </a:r>
            <a:endParaRPr lang="en-US" sz="6000" dirty="0"/>
          </a:p>
        </p:txBody>
      </p:sp>
      <p:sp>
        <p:nvSpPr>
          <p:cNvPr id="7" name="TextBox 6"/>
          <p:cNvSpPr txBox="1"/>
          <p:nvPr/>
        </p:nvSpPr>
        <p:spPr>
          <a:xfrm>
            <a:off x="1790009" y="2033040"/>
            <a:ext cx="5372625" cy="369332"/>
          </a:xfrm>
          <a:prstGeom prst="rect">
            <a:avLst/>
          </a:prstGeom>
          <a:noFill/>
        </p:spPr>
        <p:txBody>
          <a:bodyPr wrap="none" rtlCol="0">
            <a:spAutoFit/>
          </a:bodyPr>
          <a:lstStyle/>
          <a:p>
            <a:r>
              <a:rPr lang="en-US" dirty="0">
                <a:solidFill>
                  <a:srgbClr val="FF0000"/>
                </a:solidFill>
                <a:latin typeface="Consolas" panose="020B0609020204030204" pitchFamily="49" charset="0"/>
              </a:rPr>
              <a:t>sum(), </a:t>
            </a:r>
            <a:r>
              <a:rPr lang="en-US" dirty="0" err="1">
                <a:solidFill>
                  <a:srgbClr val="FF0000"/>
                </a:solidFill>
                <a:latin typeface="Consolas" panose="020B0609020204030204" pitchFamily="49" charset="0"/>
              </a:rPr>
              <a:t>len</a:t>
            </a:r>
            <a:r>
              <a:rPr lang="en-US" dirty="0">
                <a:solidFill>
                  <a:srgbClr val="FF0000"/>
                </a:solidFill>
                <a:latin typeface="Consolas" panose="020B0609020204030204" pitchFamily="49" charset="0"/>
              </a:rPr>
              <a:t>(), min() </a:t>
            </a:r>
            <a:r>
              <a:rPr lang="en-US" dirty="0"/>
              <a:t>and </a:t>
            </a:r>
            <a:r>
              <a:rPr lang="en-US" dirty="0">
                <a:solidFill>
                  <a:srgbClr val="FF0000"/>
                </a:solidFill>
                <a:latin typeface="Consolas" panose="020B0609020204030204" pitchFamily="49" charset="0"/>
              </a:rPr>
              <a:t>max() </a:t>
            </a:r>
            <a:r>
              <a:rPr lang="en-US" dirty="0"/>
              <a:t>functions of List</a:t>
            </a:r>
          </a:p>
        </p:txBody>
      </p:sp>
      <p:pic>
        <p:nvPicPr>
          <p:cNvPr id="2" name="Picture 1"/>
          <p:cNvPicPr>
            <a:picLocks noChangeAspect="1"/>
          </p:cNvPicPr>
          <p:nvPr/>
        </p:nvPicPr>
        <p:blipFill>
          <a:blip r:embed="rId2"/>
          <a:stretch>
            <a:fillRect/>
          </a:stretch>
        </p:blipFill>
        <p:spPr>
          <a:xfrm>
            <a:off x="833438" y="2402372"/>
            <a:ext cx="7634781" cy="387693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Dictionary</a:t>
            </a:r>
            <a:endParaRPr lang="en-US" sz="6000" dirty="0"/>
          </a:p>
        </p:txBody>
      </p:sp>
      <p:pic>
        <p:nvPicPr>
          <p:cNvPr id="3" name="Picture 2"/>
          <p:cNvPicPr>
            <a:picLocks noChangeAspect="1"/>
          </p:cNvPicPr>
          <p:nvPr/>
        </p:nvPicPr>
        <p:blipFill>
          <a:blip r:embed="rId2"/>
          <a:stretch>
            <a:fillRect/>
          </a:stretch>
        </p:blipFill>
        <p:spPr>
          <a:xfrm>
            <a:off x="866774" y="2456377"/>
            <a:ext cx="8291513" cy="3727637"/>
          </a:xfrm>
          <a:prstGeom prst="rect">
            <a:avLst/>
          </a:prstGeom>
        </p:spPr>
      </p:pic>
      <p:sp>
        <p:nvSpPr>
          <p:cNvPr id="8" name="TextBox 7"/>
          <p:cNvSpPr txBox="1"/>
          <p:nvPr/>
        </p:nvSpPr>
        <p:spPr>
          <a:xfrm>
            <a:off x="1913834" y="2087045"/>
            <a:ext cx="4853445" cy="369332"/>
          </a:xfrm>
          <a:prstGeom prst="rect">
            <a:avLst/>
          </a:prstGeom>
          <a:noFill/>
        </p:spPr>
        <p:txBody>
          <a:bodyPr wrap="none" rtlCol="0">
            <a:spAutoFit/>
          </a:bodyPr>
          <a:lstStyle/>
          <a:p>
            <a:r>
              <a:rPr lang="en-US" dirty="0"/>
              <a:t>Define dictionary and print element on dictionary</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Dictionary</a:t>
            </a:r>
            <a:endParaRPr lang="en-US" sz="6000" dirty="0"/>
          </a:p>
        </p:txBody>
      </p:sp>
      <p:pic>
        <p:nvPicPr>
          <p:cNvPr id="2" name="Picture 1"/>
          <p:cNvPicPr>
            <a:picLocks noChangeAspect="1"/>
          </p:cNvPicPr>
          <p:nvPr/>
        </p:nvPicPr>
        <p:blipFill>
          <a:blip r:embed="rId2"/>
          <a:stretch>
            <a:fillRect/>
          </a:stretch>
        </p:blipFill>
        <p:spPr>
          <a:xfrm>
            <a:off x="847725" y="2456377"/>
            <a:ext cx="8656996" cy="3733800"/>
          </a:xfrm>
          <a:prstGeom prst="rect">
            <a:avLst/>
          </a:prstGeom>
        </p:spPr>
      </p:pic>
      <p:sp>
        <p:nvSpPr>
          <p:cNvPr id="5" name="TextBox 4"/>
          <p:cNvSpPr txBox="1"/>
          <p:nvPr/>
        </p:nvSpPr>
        <p:spPr>
          <a:xfrm>
            <a:off x="1913834" y="2087045"/>
            <a:ext cx="5182957" cy="369332"/>
          </a:xfrm>
          <a:prstGeom prst="rect">
            <a:avLst/>
          </a:prstGeom>
          <a:noFill/>
        </p:spPr>
        <p:txBody>
          <a:bodyPr wrap="none" rtlCol="0">
            <a:spAutoFit/>
          </a:bodyPr>
          <a:lstStyle/>
          <a:p>
            <a:r>
              <a:rPr lang="en-US" dirty="0"/>
              <a:t>Change element in dictionary and iterating dictionary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65358"/>
            <a:ext cx="83439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Dictionary</a:t>
            </a:r>
            <a:endParaRPr lang="en-US" sz="6000" dirty="0"/>
          </a:p>
        </p:txBody>
      </p:sp>
      <p:sp>
        <p:nvSpPr>
          <p:cNvPr id="5" name="TextBox 4"/>
          <p:cNvSpPr txBox="1"/>
          <p:nvPr/>
        </p:nvSpPr>
        <p:spPr>
          <a:xfrm>
            <a:off x="2299596" y="1993104"/>
            <a:ext cx="4932376" cy="369332"/>
          </a:xfrm>
          <a:prstGeom prst="rect">
            <a:avLst/>
          </a:prstGeom>
          <a:noFill/>
        </p:spPr>
        <p:txBody>
          <a:bodyPr wrap="none" rtlCol="0">
            <a:spAutoFit/>
          </a:bodyPr>
          <a:lstStyle/>
          <a:p>
            <a:r>
              <a:rPr lang="en-US" dirty="0"/>
              <a:t>Check key, check length and add item to dictionary</a:t>
            </a:r>
          </a:p>
        </p:txBody>
      </p:sp>
      <p:pic>
        <p:nvPicPr>
          <p:cNvPr id="4" name="Picture 3"/>
          <p:cNvPicPr>
            <a:picLocks noChangeAspect="1"/>
          </p:cNvPicPr>
          <p:nvPr/>
        </p:nvPicPr>
        <p:blipFill>
          <a:blip r:embed="rId2"/>
          <a:stretch>
            <a:fillRect/>
          </a:stretch>
        </p:blipFill>
        <p:spPr>
          <a:xfrm>
            <a:off x="1247774" y="2572583"/>
            <a:ext cx="8312849" cy="428541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34075" y="-12700"/>
            <a:ext cx="6259830"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055" y="1917071"/>
            <a:ext cx="2430145" cy="2599493"/>
          </a:xfrm>
          <a:prstGeom prst="rect">
            <a:avLst/>
          </a:prstGeom>
        </p:spPr>
      </p:pic>
      <p:sp>
        <p:nvSpPr>
          <p:cNvPr id="3" name="TextBox 2"/>
          <p:cNvSpPr txBox="1"/>
          <p:nvPr/>
        </p:nvSpPr>
        <p:spPr>
          <a:xfrm>
            <a:off x="2113046" y="4673600"/>
            <a:ext cx="2364302" cy="523220"/>
          </a:xfrm>
          <a:prstGeom prst="rect">
            <a:avLst/>
          </a:prstGeom>
          <a:noFill/>
        </p:spPr>
        <p:txBody>
          <a:bodyPr wrap="none" rtlCol="0">
            <a:spAutoFit/>
          </a:bodyPr>
          <a:lstStyle/>
          <a:p>
            <a:r>
              <a:rPr lang="en-US" sz="2800" dirty="0"/>
              <a:t>Python </a:t>
            </a:r>
            <a:r>
              <a:rPr lang="en-US" sz="2800" dirty="0" err="1"/>
              <a:t>NumPy</a:t>
            </a:r>
            <a:endParaRPr lang="en-US" sz="2800" dirty="0"/>
          </a:p>
        </p:txBody>
      </p:sp>
      <p:sp>
        <p:nvSpPr>
          <p:cNvPr id="6" name="TextBox 5"/>
          <p:cNvSpPr txBox="1"/>
          <p:nvPr/>
        </p:nvSpPr>
        <p:spPr>
          <a:xfrm>
            <a:off x="1210170" y="5196820"/>
            <a:ext cx="4143185" cy="523220"/>
          </a:xfrm>
          <a:prstGeom prst="rect">
            <a:avLst/>
          </a:prstGeom>
          <a:noFill/>
        </p:spPr>
        <p:txBody>
          <a:bodyPr wrap="none" rtlCol="0">
            <a:spAutoFit/>
          </a:bodyPr>
          <a:lstStyle/>
          <a:p>
            <a:r>
              <a:rPr lang="en-US" sz="2800" i="1" dirty="0"/>
              <a:t>For numerical computation</a:t>
            </a:r>
          </a:p>
        </p:txBody>
      </p:sp>
      <p:sp>
        <p:nvSpPr>
          <p:cNvPr id="8" name="TextBox 7"/>
          <p:cNvSpPr txBox="1"/>
          <p:nvPr/>
        </p:nvSpPr>
        <p:spPr>
          <a:xfrm>
            <a:off x="7349418" y="3098849"/>
            <a:ext cx="3429144" cy="646331"/>
          </a:xfrm>
          <a:prstGeom prst="rect">
            <a:avLst/>
          </a:prstGeom>
          <a:noFill/>
        </p:spPr>
        <p:txBody>
          <a:bodyPr wrap="none" rtlCol="0">
            <a:spAutoFit/>
          </a:bodyPr>
          <a:lstStyle/>
          <a:p>
            <a:pPr algn="ctr"/>
            <a:r>
              <a:rPr lang="en-US" sz="3600" i="1" dirty="0">
                <a:solidFill>
                  <a:schemeClr val="bg1"/>
                </a:solidFill>
              </a:rPr>
              <a:t>Matrix Operation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a:t>pip3 remove numpy</a:t>
            </a:r>
          </a:p>
          <a:p>
            <a:r>
              <a:rPr lang="en-US"/>
              <a:t>pip3 install numpy</a:t>
            </a:r>
          </a:p>
          <a:p>
            <a:r>
              <a:rPr lang="en-US"/>
              <a:t>sudo apt-get install libatlas3-base libatlas-base-dev libjasper1 libilmbase-dev libopenexr-dev libgstreamer1.0-dev libqtgui4 libqt4-test</a:t>
            </a:r>
          </a:p>
        </p:txBody>
      </p:sp>
      <p:sp>
        <p:nvSpPr>
          <p:cNvPr id="5" name="Rectangle 4"/>
          <p:cNvSpPr/>
          <p:nvPr/>
        </p:nvSpPr>
        <p:spPr>
          <a:xfrm>
            <a:off x="0" y="665358"/>
            <a:ext cx="625983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Install Library</a:t>
            </a:r>
            <a:endParaRPr lang="en-US" sz="60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40000" r="13546"/>
          <a:stretch>
            <a:fillRect/>
          </a:stretch>
        </p:blipFill>
        <p:spPr>
          <a:xfrm>
            <a:off x="6080904" y="1943100"/>
            <a:ext cx="5265281" cy="4495800"/>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3293" b="60555"/>
          <a:stretch>
            <a:fillRect/>
          </a:stretch>
        </p:blipFill>
        <p:spPr>
          <a:xfrm>
            <a:off x="565729" y="1854200"/>
            <a:ext cx="6048575" cy="3035300"/>
          </a:xfrm>
          <a:prstGeom prst="rect">
            <a:avLst/>
          </a:prstGeom>
        </p:spPr>
      </p:pic>
      <p:sp>
        <p:nvSpPr>
          <p:cNvPr id="10" name="Rectangle 9"/>
          <p:cNvSpPr/>
          <p:nvPr/>
        </p:nvSpPr>
        <p:spPr>
          <a:xfrm>
            <a:off x="0" y="407813"/>
            <a:ext cx="96520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NumPy</a:t>
            </a:r>
            <a:r>
              <a:rPr lang="en-US" sz="3200" dirty="0"/>
              <a:t>: Array</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598313"/>
            <a:ext cx="96520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NumPy</a:t>
            </a:r>
            <a:r>
              <a:rPr lang="en-US" sz="3200" dirty="0"/>
              <a:t>: Create an array of 10 zeros, 10 ones, 10 fives</a:t>
            </a:r>
          </a:p>
        </p:txBody>
      </p:sp>
      <p:pic>
        <p:nvPicPr>
          <p:cNvPr id="4" name="Picture 3"/>
          <p:cNvPicPr>
            <a:picLocks noChangeAspect="1"/>
          </p:cNvPicPr>
          <p:nvPr/>
        </p:nvPicPr>
        <p:blipFill rotWithShape="1">
          <a:blip r:embed="rId3"/>
          <a:srcRect l="1138" t="15105" r="54197" b="3819"/>
          <a:stretch>
            <a:fillRect/>
          </a:stretch>
        </p:blipFill>
        <p:spPr>
          <a:xfrm>
            <a:off x="7752190" y="1939799"/>
            <a:ext cx="4387121" cy="4477403"/>
          </a:xfrm>
          <a:prstGeom prst="rect">
            <a:avLst/>
          </a:prstGeom>
        </p:spPr>
      </p:pic>
      <p:pic>
        <p:nvPicPr>
          <p:cNvPr id="3" name="Picture 2"/>
          <p:cNvPicPr>
            <a:picLocks noChangeAspect="1"/>
          </p:cNvPicPr>
          <p:nvPr/>
        </p:nvPicPr>
        <p:blipFill>
          <a:blip r:embed="rId4"/>
          <a:stretch>
            <a:fillRect/>
          </a:stretch>
        </p:blipFill>
        <p:spPr>
          <a:xfrm>
            <a:off x="0" y="1939799"/>
            <a:ext cx="7752190" cy="393634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598313"/>
            <a:ext cx="96520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NumPy</a:t>
            </a:r>
            <a:r>
              <a:rPr lang="en-US" sz="3200" dirty="0"/>
              <a:t>: Create an array of the integers from 30 to 70</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497" y="4240491"/>
            <a:ext cx="7543800" cy="2419350"/>
          </a:xfrm>
          <a:prstGeom prst="rect">
            <a:avLst/>
          </a:prstGeom>
        </p:spPr>
      </p:pic>
      <p:pic>
        <p:nvPicPr>
          <p:cNvPr id="4" name="Picture 3"/>
          <p:cNvPicPr>
            <a:picLocks noChangeAspect="1"/>
          </p:cNvPicPr>
          <p:nvPr/>
        </p:nvPicPr>
        <p:blipFill>
          <a:blip r:embed="rId3"/>
          <a:stretch>
            <a:fillRect/>
          </a:stretch>
        </p:blipFill>
        <p:spPr>
          <a:xfrm>
            <a:off x="963195" y="2013991"/>
            <a:ext cx="8880072" cy="19284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65358"/>
            <a:ext cx="625983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Additional Software</a:t>
            </a:r>
          </a:p>
        </p:txBody>
      </p:sp>
      <p:pic>
        <p:nvPicPr>
          <p:cNvPr id="5"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47" y="4826000"/>
            <a:ext cx="3090778" cy="1727200"/>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313" y="2553525"/>
            <a:ext cx="2579370" cy="133267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2701" y="4420394"/>
            <a:ext cx="3340100" cy="1878806"/>
          </a:xfrm>
          <a:prstGeom prst="rect">
            <a:avLst/>
          </a:prstGeom>
        </p:spPr>
      </p:pic>
      <p:cxnSp>
        <p:nvCxnSpPr>
          <p:cNvPr id="9" name="Straight Arrow Connector 8"/>
          <p:cNvCxnSpPr/>
          <p:nvPr/>
        </p:nvCxnSpPr>
        <p:spPr>
          <a:xfrm flipV="1">
            <a:off x="3632200" y="3949700"/>
            <a:ext cx="1344930" cy="736600"/>
          </a:xfrm>
          <a:prstGeom prst="straightConnector1">
            <a:avLst/>
          </a:prstGeom>
          <a:ln w="28575">
            <a:solidFill>
              <a:schemeClr val="bg2">
                <a:lumMod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3784600" y="4102100"/>
            <a:ext cx="1344930" cy="736600"/>
          </a:xfrm>
          <a:prstGeom prst="straightConnector1">
            <a:avLst/>
          </a:prstGeom>
          <a:ln w="28575">
            <a:solidFill>
              <a:schemeClr val="bg2">
                <a:lumMod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6691747" y="3911600"/>
            <a:ext cx="1245754" cy="976630"/>
          </a:xfrm>
          <a:prstGeom prst="straightConnector1">
            <a:avLst/>
          </a:prstGeom>
          <a:ln w="28575">
            <a:solidFill>
              <a:schemeClr val="bg2">
                <a:lumMod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0800000" flipH="1" flipV="1">
            <a:off x="6857424" y="3718580"/>
            <a:ext cx="1245754" cy="976630"/>
          </a:xfrm>
          <a:prstGeom prst="straightConnector1">
            <a:avLst/>
          </a:prstGeom>
          <a:ln w="28575">
            <a:solidFill>
              <a:schemeClr val="bg2">
                <a:lumMod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6505" y="3649091"/>
            <a:ext cx="525017" cy="525017"/>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6505" y="2924950"/>
            <a:ext cx="504050" cy="504050"/>
          </a:xfrm>
          <a:prstGeom prst="rect">
            <a:avLst/>
          </a:prstGeom>
        </p:spPr>
      </p:pic>
      <p:sp>
        <p:nvSpPr>
          <p:cNvPr id="8" name="TextBox 7"/>
          <p:cNvSpPr txBox="1"/>
          <p:nvPr/>
        </p:nvSpPr>
        <p:spPr>
          <a:xfrm>
            <a:off x="9080500" y="3718580"/>
            <a:ext cx="2586349" cy="369332"/>
          </a:xfrm>
          <a:prstGeom prst="rect">
            <a:avLst/>
          </a:prstGeom>
          <a:noFill/>
        </p:spPr>
        <p:txBody>
          <a:bodyPr wrap="none" rtlCol="0">
            <a:spAutoFit/>
          </a:bodyPr>
          <a:lstStyle/>
          <a:p>
            <a:r>
              <a:rPr lang="en-US" dirty="0"/>
              <a:t>Putty : Remote SSH Client</a:t>
            </a:r>
          </a:p>
        </p:txBody>
      </p:sp>
      <p:sp>
        <p:nvSpPr>
          <p:cNvPr id="16" name="TextBox 15"/>
          <p:cNvSpPr txBox="1"/>
          <p:nvPr/>
        </p:nvSpPr>
        <p:spPr>
          <a:xfrm>
            <a:off x="1141116" y="3837563"/>
            <a:ext cx="1242520" cy="369332"/>
          </a:xfrm>
          <a:prstGeom prst="rect">
            <a:avLst/>
          </a:prstGeom>
          <a:noFill/>
        </p:spPr>
        <p:txBody>
          <a:bodyPr wrap="none" rtlCol="0">
            <a:spAutoFit/>
          </a:bodyPr>
          <a:lstStyle/>
          <a:p>
            <a:r>
              <a:rPr lang="en-US" dirty="0"/>
              <a:t>VNC Server</a:t>
            </a:r>
          </a:p>
        </p:txBody>
      </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076" y="3775850"/>
            <a:ext cx="504050" cy="504050"/>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076" y="4419600"/>
            <a:ext cx="504050" cy="504050"/>
          </a:xfrm>
          <a:prstGeom prst="rect">
            <a:avLst/>
          </a:prstGeom>
        </p:spPr>
      </p:pic>
      <p:sp>
        <p:nvSpPr>
          <p:cNvPr id="19" name="TextBox 18"/>
          <p:cNvSpPr txBox="1"/>
          <p:nvPr/>
        </p:nvSpPr>
        <p:spPr>
          <a:xfrm>
            <a:off x="1148160" y="4486959"/>
            <a:ext cx="1194430" cy="369332"/>
          </a:xfrm>
          <a:prstGeom prst="rect">
            <a:avLst/>
          </a:prstGeom>
          <a:noFill/>
        </p:spPr>
        <p:txBody>
          <a:bodyPr wrap="none" rtlCol="0">
            <a:spAutoFit/>
          </a:bodyPr>
          <a:lstStyle/>
          <a:p>
            <a:r>
              <a:rPr lang="en-US" dirty="0"/>
              <a:t>SSH Server</a:t>
            </a:r>
          </a:p>
        </p:txBody>
      </p:sp>
      <p:sp>
        <p:nvSpPr>
          <p:cNvPr id="20" name="TextBox 19"/>
          <p:cNvSpPr txBox="1"/>
          <p:nvPr/>
        </p:nvSpPr>
        <p:spPr>
          <a:xfrm>
            <a:off x="9080500" y="2987417"/>
            <a:ext cx="1182824" cy="369332"/>
          </a:xfrm>
          <a:prstGeom prst="rect">
            <a:avLst/>
          </a:prstGeom>
          <a:noFill/>
        </p:spPr>
        <p:txBody>
          <a:bodyPr wrap="none" rtlCol="0">
            <a:spAutoFit/>
          </a:bodyPr>
          <a:lstStyle/>
          <a:p>
            <a:r>
              <a:rPr lang="en-US" dirty="0"/>
              <a:t>VNC Client</a:t>
            </a:r>
          </a:p>
        </p:txBody>
      </p:sp>
      <p:sp>
        <p:nvSpPr>
          <p:cNvPr id="11" name="Rectangle 10"/>
          <p:cNvSpPr/>
          <p:nvPr/>
        </p:nvSpPr>
        <p:spPr>
          <a:xfrm>
            <a:off x="1122782" y="3312115"/>
            <a:ext cx="3327962" cy="369332"/>
          </a:xfrm>
          <a:prstGeom prst="rect">
            <a:avLst/>
          </a:prstGeom>
        </p:spPr>
        <p:txBody>
          <a:bodyPr wrap="none">
            <a:spAutoFit/>
          </a:bodyPr>
          <a:lstStyle/>
          <a:p>
            <a:r>
              <a:rPr lang="en-US" i="1" dirty="0" err="1"/>
              <a:t>jupyter</a:t>
            </a:r>
            <a:r>
              <a:rPr lang="en-US" i="1" dirty="0"/>
              <a:t> notebook --</a:t>
            </a:r>
            <a:r>
              <a:rPr lang="en-US" i="1" dirty="0" err="1"/>
              <a:t>ip</a:t>
            </a:r>
            <a:r>
              <a:rPr lang="en-US" i="1" dirty="0"/>
              <a:t>=&lt; RASPI-IP&gt;</a:t>
            </a:r>
          </a:p>
        </p:txBody>
      </p:sp>
      <p:sp>
        <p:nvSpPr>
          <p:cNvPr id="21" name="TextBox 20"/>
          <p:cNvSpPr txBox="1"/>
          <p:nvPr/>
        </p:nvSpPr>
        <p:spPr>
          <a:xfrm>
            <a:off x="1112792" y="2987417"/>
            <a:ext cx="1859612" cy="369332"/>
          </a:xfrm>
          <a:prstGeom prst="rect">
            <a:avLst/>
          </a:prstGeom>
          <a:noFill/>
        </p:spPr>
        <p:txBody>
          <a:bodyPr wrap="none" rtlCol="0">
            <a:spAutoFit/>
          </a:bodyPr>
          <a:lstStyle/>
          <a:p>
            <a:r>
              <a:rPr lang="en-US" dirty="0" err="1"/>
              <a:t>Jupyter</a:t>
            </a:r>
            <a:r>
              <a:rPr lang="en-US" dirty="0"/>
              <a:t> Notebook</a:t>
            </a:r>
          </a:p>
        </p:txBody>
      </p:sp>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3505" y="3089248"/>
            <a:ext cx="504050" cy="5040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598313"/>
            <a:ext cx="96520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NumPy</a:t>
            </a:r>
            <a:r>
              <a:rPr lang="en-US" sz="3200" dirty="0"/>
              <a:t>: Create a 3x3 identity matrix</a:t>
            </a:r>
          </a:p>
        </p:txBody>
      </p:sp>
      <p:pic>
        <p:nvPicPr>
          <p:cNvPr id="3" name="Picture 2"/>
          <p:cNvPicPr>
            <a:picLocks noChangeAspect="1"/>
          </p:cNvPicPr>
          <p:nvPr/>
        </p:nvPicPr>
        <p:blipFill rotWithShape="1">
          <a:blip r:embed="rId2"/>
          <a:srcRect r="44427"/>
          <a:stretch>
            <a:fillRect/>
          </a:stretch>
        </p:blipFill>
        <p:spPr>
          <a:xfrm>
            <a:off x="257175" y="2298378"/>
            <a:ext cx="5057776" cy="23900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350" y="2298378"/>
            <a:ext cx="2962275" cy="36576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598313"/>
            <a:ext cx="96520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NumPy</a:t>
            </a:r>
            <a:r>
              <a:rPr lang="en-US" sz="3200" dirty="0"/>
              <a:t>: Create a 3x3 identity matrix</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9775" y="2211387"/>
            <a:ext cx="3562350" cy="3171825"/>
          </a:xfrm>
          <a:prstGeom prst="rect">
            <a:avLst/>
          </a:prstGeom>
        </p:spPr>
      </p:pic>
      <p:pic>
        <p:nvPicPr>
          <p:cNvPr id="4" name="Picture 3"/>
          <p:cNvPicPr>
            <a:picLocks noChangeAspect="1"/>
          </p:cNvPicPr>
          <p:nvPr/>
        </p:nvPicPr>
        <p:blipFill rotWithShape="1">
          <a:blip r:embed="rId3"/>
          <a:srcRect r="33289"/>
          <a:stretch>
            <a:fillRect/>
          </a:stretch>
        </p:blipFill>
        <p:spPr>
          <a:xfrm>
            <a:off x="590550" y="2211387"/>
            <a:ext cx="6010275" cy="194627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b="2920"/>
          <a:stretch>
            <a:fillRect/>
          </a:stretch>
        </p:blipFill>
        <p:spPr>
          <a:xfrm>
            <a:off x="1805493" y="2069179"/>
            <a:ext cx="3015103" cy="3696622"/>
          </a:xfrm>
          <a:prstGeom prst="rect">
            <a:avLst/>
          </a:prstGeom>
        </p:spPr>
      </p:pic>
      <p:sp>
        <p:nvSpPr>
          <p:cNvPr id="8" name="Rectangle 7"/>
          <p:cNvSpPr/>
          <p:nvPr/>
        </p:nvSpPr>
        <p:spPr>
          <a:xfrm>
            <a:off x="0" y="598313"/>
            <a:ext cx="806450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NumPy</a:t>
            </a:r>
            <a:r>
              <a:rPr lang="en-US" sz="3200" dirty="0"/>
              <a:t>: How to add an extra column</a:t>
            </a:r>
          </a:p>
        </p:txBody>
      </p:sp>
      <p:pic>
        <p:nvPicPr>
          <p:cNvPr id="4" name="Picture 3"/>
          <p:cNvPicPr>
            <a:picLocks noChangeAspect="1"/>
          </p:cNvPicPr>
          <p:nvPr/>
        </p:nvPicPr>
        <p:blipFill>
          <a:blip r:embed="rId3"/>
          <a:stretch>
            <a:fillRect/>
          </a:stretch>
        </p:blipFill>
        <p:spPr>
          <a:xfrm>
            <a:off x="5095765" y="2633662"/>
            <a:ext cx="5937469" cy="2281238"/>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34075" y="-12700"/>
            <a:ext cx="6259830"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1200px-OpenCV_Logo_with_text_svg_version.svg"/>
          <p:cNvPicPr>
            <a:picLocks noChangeAspect="1"/>
          </p:cNvPicPr>
          <p:nvPr/>
        </p:nvPicPr>
        <p:blipFill>
          <a:blip r:embed="rId2"/>
          <a:stretch>
            <a:fillRect/>
          </a:stretch>
        </p:blipFill>
        <p:spPr>
          <a:xfrm>
            <a:off x="1837055" y="1719579"/>
            <a:ext cx="2430145" cy="299447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sym typeface="+mn-ea"/>
              </a:rPr>
              <a:t>pip3 install </a:t>
            </a:r>
            <a:r>
              <a:rPr lang="en-US" dirty="0" err="1">
                <a:sym typeface="+mn-ea"/>
              </a:rPr>
              <a:t>opencv</a:t>
            </a:r>
            <a:r>
              <a:rPr lang="en-US" dirty="0">
                <a:sym typeface="+mn-ea"/>
              </a:rPr>
              <a:t>-python</a:t>
            </a:r>
            <a:endParaRPr lang="en-US" dirty="0"/>
          </a:p>
          <a:p>
            <a:r>
              <a:rPr lang="en-US" dirty="0" err="1">
                <a:sym typeface="+mn-ea"/>
              </a:rPr>
              <a:t>sudo</a:t>
            </a:r>
            <a:r>
              <a:rPr lang="en-US" dirty="0">
                <a:sym typeface="+mn-ea"/>
              </a:rPr>
              <a:t> pip3 install </a:t>
            </a:r>
            <a:r>
              <a:rPr lang="en-US" dirty="0" err="1">
                <a:sym typeface="+mn-ea"/>
              </a:rPr>
              <a:t>opencv</a:t>
            </a:r>
            <a:r>
              <a:rPr lang="en-US" dirty="0">
                <a:sym typeface="+mn-ea"/>
              </a:rPr>
              <a:t>-</a:t>
            </a:r>
            <a:r>
              <a:rPr lang="en-US" dirty="0" err="1">
                <a:sym typeface="+mn-ea"/>
              </a:rPr>
              <a:t>contrib</a:t>
            </a:r>
            <a:r>
              <a:rPr lang="en-US" dirty="0">
                <a:sym typeface="+mn-ea"/>
              </a:rPr>
              <a:t>-python</a:t>
            </a:r>
            <a:endParaRPr lang="en-US" dirty="0"/>
          </a:p>
          <a:p>
            <a:endParaRPr lang="en-US" dirty="0"/>
          </a:p>
          <a:p>
            <a:r>
              <a:rPr lang="en-US" dirty="0">
                <a:sym typeface="+mn-ea"/>
              </a:rPr>
              <a:t>pip3 install </a:t>
            </a:r>
            <a:r>
              <a:rPr lang="en-US" dirty="0" err="1">
                <a:sym typeface="+mn-ea"/>
              </a:rPr>
              <a:t>picamera</a:t>
            </a:r>
            <a:endParaRPr lang="en-US" dirty="0"/>
          </a:p>
          <a:p>
            <a:r>
              <a:rPr lang="en-US" dirty="0" err="1">
                <a:sym typeface="+mn-ea"/>
              </a:rPr>
              <a:t>sudo</a:t>
            </a:r>
            <a:r>
              <a:rPr lang="en-US" dirty="0">
                <a:sym typeface="+mn-ea"/>
              </a:rPr>
              <a:t> </a:t>
            </a:r>
            <a:r>
              <a:rPr lang="en-US" dirty="0" err="1">
                <a:sym typeface="+mn-ea"/>
              </a:rPr>
              <a:t>raspi-config</a:t>
            </a:r>
            <a:r>
              <a:rPr lang="en-US" dirty="0">
                <a:sym typeface="+mn-ea"/>
              </a:rPr>
              <a:t> &gt; interfacing option &gt; camera &gt; enable &gt; yes</a:t>
            </a:r>
            <a:endParaRPr lang="en-US" dirty="0"/>
          </a:p>
        </p:txBody>
      </p:sp>
      <p:sp>
        <p:nvSpPr>
          <p:cNvPr id="5" name="Rectangle 4"/>
          <p:cNvSpPr/>
          <p:nvPr/>
        </p:nvSpPr>
        <p:spPr>
          <a:xfrm>
            <a:off x="0" y="665358"/>
            <a:ext cx="625983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Install Library</a:t>
            </a:r>
            <a:endParaRPr lang="en-US" sz="6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5358"/>
            <a:ext cx="625983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Image As A Digital Content</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190" y="2246978"/>
            <a:ext cx="9299710" cy="3807807"/>
          </a:xfrm>
          <a:prstGeom prst="rect">
            <a:avLst/>
          </a:prstGeom>
        </p:spPr>
      </p:pic>
      <p:sp>
        <p:nvSpPr>
          <p:cNvPr id="4" name="TextBox 3"/>
          <p:cNvSpPr txBox="1"/>
          <p:nvPr/>
        </p:nvSpPr>
        <p:spPr>
          <a:xfrm>
            <a:off x="7969706" y="6149473"/>
            <a:ext cx="2533194" cy="369332"/>
          </a:xfrm>
          <a:prstGeom prst="rect">
            <a:avLst/>
          </a:prstGeom>
          <a:noFill/>
        </p:spPr>
        <p:txBody>
          <a:bodyPr wrap="none" rtlCol="0">
            <a:spAutoFit/>
          </a:bodyPr>
          <a:lstStyle/>
          <a:p>
            <a:r>
              <a:rPr lang="en-US" dirty="0"/>
              <a:t>8 bit pixel value (0 – 255)</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65358"/>
            <a:ext cx="625983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sym typeface="+mn-ea"/>
              </a:rPr>
              <a:t>Starndard Image Size </a:t>
            </a:r>
            <a:endParaRPr lang="en-US" sz="3200" dirty="0"/>
          </a:p>
        </p:txBody>
      </p:sp>
      <p:pic>
        <p:nvPicPr>
          <p:cNvPr id="4" name="Content Placeholder 3" descr="resolution_comparison_chart"/>
          <p:cNvPicPr>
            <a:picLocks noGrp="1" noChangeAspect="1"/>
          </p:cNvPicPr>
          <p:nvPr>
            <p:ph idx="1"/>
          </p:nvPr>
        </p:nvPicPr>
        <p:blipFill>
          <a:blip r:embed="rId2"/>
          <a:stretch>
            <a:fillRect/>
          </a:stretch>
        </p:blipFill>
        <p:spPr>
          <a:xfrm>
            <a:off x="2026285" y="2227580"/>
            <a:ext cx="7512685" cy="375666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934075" y="-12700"/>
            <a:ext cx="6259830"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5567045" y="2203232"/>
            <a:ext cx="6398260" cy="2123658"/>
          </a:xfrm>
          <a:prstGeom prst="rect">
            <a:avLst/>
          </a:prstGeom>
          <a:noFill/>
        </p:spPr>
        <p:txBody>
          <a:bodyPr wrap="square" rtlCol="0">
            <a:spAutoFit/>
          </a:bodyPr>
          <a:lstStyle/>
          <a:p>
            <a:pPr algn="r"/>
            <a:r>
              <a:rPr lang="en-US" sz="4400" dirty="0">
                <a:solidFill>
                  <a:schemeClr val="bg1"/>
                </a:solidFill>
              </a:rPr>
              <a:t>Create </a:t>
            </a:r>
            <a:r>
              <a:rPr lang="en-US" sz="4400" dirty="0" err="1">
                <a:solidFill>
                  <a:schemeClr val="bg1"/>
                </a:solidFill>
              </a:rPr>
              <a:t>Foto</a:t>
            </a:r>
            <a:r>
              <a:rPr lang="en-US" sz="4400" dirty="0">
                <a:solidFill>
                  <a:schemeClr val="bg1"/>
                </a:solidFill>
              </a:rPr>
              <a:t> and Video using built-in command </a:t>
            </a:r>
          </a:p>
          <a:p>
            <a:pPr algn="r"/>
            <a:r>
              <a:rPr lang="en-US" sz="4400" dirty="0">
                <a:solidFill>
                  <a:schemeClr val="bg1"/>
                </a:solidFill>
              </a:rPr>
              <a:t>Raspberry Pi</a:t>
            </a:r>
            <a:endParaRPr lang="en-US" dirty="0">
              <a:solidFill>
                <a:schemeClr val="bg1"/>
              </a:solidFill>
            </a:endParaRPr>
          </a:p>
        </p:txBody>
      </p:sp>
      <p:sp>
        <p:nvSpPr>
          <p:cNvPr id="2" name="Text Box 1"/>
          <p:cNvSpPr txBox="1"/>
          <p:nvPr/>
        </p:nvSpPr>
        <p:spPr>
          <a:xfrm>
            <a:off x="465455" y="2296795"/>
            <a:ext cx="5748655" cy="2030095"/>
          </a:xfrm>
          <a:prstGeom prst="rect">
            <a:avLst/>
          </a:prstGeom>
          <a:noFill/>
        </p:spPr>
        <p:txBody>
          <a:bodyPr wrap="square" rtlCol="0" anchor="t">
            <a:spAutoFit/>
          </a:bodyPr>
          <a:lstStyle/>
          <a:p>
            <a:r>
              <a:rPr lang="en-US" dirty="0">
                <a:solidFill>
                  <a:schemeClr val="bg2">
                    <a:lumMod val="25000"/>
                  </a:schemeClr>
                </a:solidFill>
              </a:rPr>
              <a:t>#Create </a:t>
            </a:r>
            <a:r>
              <a:rPr lang="en-US" dirty="0" err="1">
                <a:solidFill>
                  <a:schemeClr val="bg2">
                    <a:lumMod val="25000"/>
                  </a:schemeClr>
                </a:solidFill>
              </a:rPr>
              <a:t>Foto</a:t>
            </a:r>
            <a:endParaRPr lang="en-US" dirty="0">
              <a:solidFill>
                <a:schemeClr val="bg2">
                  <a:lumMod val="25000"/>
                </a:schemeClr>
              </a:solidFill>
            </a:endParaRPr>
          </a:p>
          <a:p>
            <a:endParaRPr lang="en-US" dirty="0">
              <a:solidFill>
                <a:schemeClr val="bg2">
                  <a:lumMod val="25000"/>
                </a:schemeClr>
              </a:solidFill>
            </a:endParaRPr>
          </a:p>
          <a:p>
            <a:r>
              <a:rPr lang="en-US" dirty="0" err="1">
                <a:solidFill>
                  <a:srgbClr val="FF0000"/>
                </a:solidFill>
                <a:latin typeface="Consolas" panose="020B0609020204030204" pitchFamily="49" charset="0"/>
              </a:rPr>
              <a:t>sudo</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raspistill</a:t>
            </a:r>
            <a:r>
              <a:rPr lang="en-US" dirty="0">
                <a:solidFill>
                  <a:srgbClr val="FF0000"/>
                </a:solidFill>
                <a:latin typeface="Consolas" panose="020B0609020204030204" pitchFamily="49" charset="0"/>
              </a:rPr>
              <a:t> -o image.jpg</a:t>
            </a:r>
          </a:p>
          <a:p>
            <a:endParaRPr lang="en-US" dirty="0">
              <a:solidFill>
                <a:schemeClr val="bg2">
                  <a:lumMod val="25000"/>
                </a:schemeClr>
              </a:solidFill>
            </a:endParaRPr>
          </a:p>
          <a:p>
            <a:r>
              <a:rPr lang="en-US" dirty="0">
                <a:solidFill>
                  <a:schemeClr val="bg2">
                    <a:lumMod val="25000"/>
                  </a:schemeClr>
                </a:solidFill>
              </a:rPr>
              <a:t>#Create Video</a:t>
            </a:r>
          </a:p>
          <a:p>
            <a:endParaRPr lang="en-US" dirty="0">
              <a:solidFill>
                <a:schemeClr val="bg2">
                  <a:lumMod val="25000"/>
                </a:schemeClr>
              </a:solidFill>
            </a:endParaRPr>
          </a:p>
          <a:p>
            <a:r>
              <a:rPr lang="en-US" dirty="0" err="1">
                <a:solidFill>
                  <a:srgbClr val="FF0000"/>
                </a:solidFill>
                <a:latin typeface="Consolas" panose="020B0609020204030204" pitchFamily="49" charset="0"/>
              </a:rPr>
              <a:t>sudo</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raspivid</a:t>
            </a:r>
            <a:r>
              <a:rPr lang="en-US" dirty="0">
                <a:solidFill>
                  <a:srgbClr val="FF0000"/>
                </a:solidFill>
                <a:latin typeface="Consolas" panose="020B0609020204030204" pitchFamily="49" charset="0"/>
              </a:rPr>
              <a:t> -o video.mp4 -t 20000</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00100" y="2343835"/>
            <a:ext cx="6096000" cy="369332"/>
          </a:xfrm>
          <a:prstGeom prst="rect">
            <a:avLst/>
          </a:prstGeom>
        </p:spPr>
        <p:txBody>
          <a:bodyPr>
            <a:spAutoFit/>
          </a:bodyPr>
          <a:lstStyle/>
          <a:p>
            <a:endParaRPr lang="en-US" dirty="0"/>
          </a:p>
        </p:txBody>
      </p:sp>
      <p:pic>
        <p:nvPicPr>
          <p:cNvPr id="2" name="Picture 1"/>
          <p:cNvPicPr>
            <a:picLocks noChangeAspect="1"/>
          </p:cNvPicPr>
          <p:nvPr/>
        </p:nvPicPr>
        <p:blipFill>
          <a:blip r:embed="rId3"/>
          <a:stretch>
            <a:fillRect/>
          </a:stretch>
        </p:blipFill>
        <p:spPr>
          <a:xfrm>
            <a:off x="1420458" y="2343835"/>
            <a:ext cx="8512969" cy="2857500"/>
          </a:xfrm>
          <a:prstGeom prst="rect">
            <a:avLst/>
          </a:prstGeom>
        </p:spPr>
      </p:pic>
      <p:sp>
        <p:nvSpPr>
          <p:cNvPr id="7" name="Rectangle 6"/>
          <p:cNvSpPr/>
          <p:nvPr/>
        </p:nvSpPr>
        <p:spPr>
          <a:xfrm>
            <a:off x="0" y="665358"/>
            <a:ext cx="625983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x-none" sz="3200" dirty="0">
                <a:solidFill>
                  <a:schemeClr val="bg1"/>
                </a:solidFill>
              </a:rPr>
              <a:t>Accessing individual pixels</a:t>
            </a:r>
          </a:p>
          <a:p>
            <a:pPr algn="r"/>
            <a:endParaRPr lang="x-none" altLang="en-US" sz="1200" dirty="0">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6008370" y="1864995"/>
            <a:ext cx="5771515" cy="1660525"/>
          </a:xfrm>
          <a:prstGeom prst="rect">
            <a:avLst/>
          </a:prstGeom>
          <a:noFill/>
        </p:spPr>
        <p:txBody>
          <a:bodyPr wrap="square" rtlCol="0">
            <a:spAutoFit/>
          </a:bodyPr>
          <a:lstStyle/>
          <a:p>
            <a:pPr algn="r"/>
            <a:r>
              <a:rPr lang="en-US" altLang="x-none" sz="5400" dirty="0">
                <a:solidFill>
                  <a:schemeClr val="bg1"/>
                </a:solidFill>
              </a:rPr>
              <a:t>Basic </a:t>
            </a:r>
            <a:r>
              <a:rPr lang="x-none" altLang="en-US" sz="5400" dirty="0">
                <a:solidFill>
                  <a:schemeClr val="bg1"/>
                </a:solidFill>
              </a:rPr>
              <a:t>Show Image</a:t>
            </a:r>
          </a:p>
          <a:p>
            <a:pPr algn="r"/>
            <a:r>
              <a:rPr lang="x-none" altLang="en-US" sz="2400" dirty="0">
                <a:solidFill>
                  <a:schemeClr val="bg1"/>
                </a:solidFill>
              </a:rPr>
              <a:t>Python</a:t>
            </a:r>
          </a:p>
          <a:p>
            <a:pPr algn="r"/>
            <a:endParaRPr lang="x-none" altLang="en-US" sz="2400" dirty="0">
              <a:solidFill>
                <a:schemeClr val="bg1"/>
              </a:solidFill>
            </a:endParaRPr>
          </a:p>
        </p:txBody>
      </p:sp>
      <p:pic>
        <p:nvPicPr>
          <p:cNvPr id="3" name="Picture 2"/>
          <p:cNvPicPr>
            <a:picLocks noChangeAspect="1"/>
          </p:cNvPicPr>
          <p:nvPr/>
        </p:nvPicPr>
        <p:blipFill>
          <a:blip r:embed="rId3"/>
          <a:stretch>
            <a:fillRect/>
          </a:stretch>
        </p:blipFill>
        <p:spPr>
          <a:xfrm>
            <a:off x="1595436" y="2376487"/>
            <a:ext cx="8353747" cy="3095626"/>
          </a:xfrm>
          <a:prstGeom prst="rect">
            <a:avLst/>
          </a:prstGeom>
        </p:spPr>
      </p:pic>
      <p:sp>
        <p:nvSpPr>
          <p:cNvPr id="7" name="Rectangle 6"/>
          <p:cNvSpPr/>
          <p:nvPr/>
        </p:nvSpPr>
        <p:spPr>
          <a:xfrm>
            <a:off x="627321" y="619804"/>
            <a:ext cx="625983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x-none" sz="3200" dirty="0">
                <a:solidFill>
                  <a:schemeClr val="bg1"/>
                </a:solidFill>
              </a:rPr>
              <a:t>Basic </a:t>
            </a:r>
            <a:r>
              <a:rPr lang="x-none" altLang="en-US" sz="3200" dirty="0">
                <a:solidFill>
                  <a:schemeClr val="bg1"/>
                </a:solidFill>
              </a:rPr>
              <a:t>Show Image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65358"/>
            <a:ext cx="625983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Main Application</a:t>
            </a:r>
          </a:p>
        </p:txBody>
      </p:sp>
      <p:pic>
        <p:nvPicPr>
          <p:cNvPr id="5"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4898" y="4572000"/>
            <a:ext cx="3090778" cy="1727200"/>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230" y="2385906"/>
            <a:ext cx="2579370" cy="133267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2701" y="4420394"/>
            <a:ext cx="3340100" cy="1878806"/>
          </a:xfrm>
          <a:prstGeom prst="rect">
            <a:avLst/>
          </a:prstGeom>
        </p:spPr>
      </p:pic>
      <p:cxnSp>
        <p:nvCxnSpPr>
          <p:cNvPr id="9" name="Straight Arrow Connector 8"/>
          <p:cNvCxnSpPr/>
          <p:nvPr/>
        </p:nvCxnSpPr>
        <p:spPr>
          <a:xfrm flipV="1">
            <a:off x="3289300" y="3543300"/>
            <a:ext cx="1344930" cy="736600"/>
          </a:xfrm>
          <a:prstGeom prst="straightConnector1">
            <a:avLst/>
          </a:prstGeom>
          <a:ln w="28575">
            <a:solidFill>
              <a:schemeClr val="bg2">
                <a:lumMod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3441700" y="3695700"/>
            <a:ext cx="1344930" cy="736600"/>
          </a:xfrm>
          <a:prstGeom prst="straightConnector1">
            <a:avLst/>
          </a:prstGeom>
          <a:ln w="28575">
            <a:solidFill>
              <a:schemeClr val="bg2">
                <a:lumMod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6691747" y="3911600"/>
            <a:ext cx="1245754" cy="976630"/>
          </a:xfrm>
          <a:prstGeom prst="straightConnector1">
            <a:avLst/>
          </a:prstGeom>
          <a:ln w="28575">
            <a:solidFill>
              <a:schemeClr val="bg2">
                <a:lumMod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0800000" flipH="1" flipV="1">
            <a:off x="6857424" y="3718580"/>
            <a:ext cx="1245754" cy="976630"/>
          </a:xfrm>
          <a:prstGeom prst="straightConnector1">
            <a:avLst/>
          </a:prstGeom>
          <a:ln w="28575">
            <a:solidFill>
              <a:schemeClr val="bg2">
                <a:lumMod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141116" y="3837563"/>
            <a:ext cx="1470274" cy="369332"/>
          </a:xfrm>
          <a:prstGeom prst="rect">
            <a:avLst/>
          </a:prstGeom>
          <a:noFill/>
        </p:spPr>
        <p:txBody>
          <a:bodyPr wrap="none" rtlCol="0">
            <a:spAutoFit/>
          </a:bodyPr>
          <a:lstStyle/>
          <a:p>
            <a:r>
              <a:rPr lang="en-US" dirty="0" err="1"/>
              <a:t>OpenCV</a:t>
            </a:r>
            <a:r>
              <a:rPr lang="en-US" dirty="0"/>
              <a:t> 3.4.1</a:t>
            </a:r>
          </a:p>
        </p:txBody>
      </p:sp>
      <p:sp>
        <p:nvSpPr>
          <p:cNvPr id="19" name="TextBox 18"/>
          <p:cNvSpPr txBox="1"/>
          <p:nvPr/>
        </p:nvSpPr>
        <p:spPr>
          <a:xfrm>
            <a:off x="1148160" y="4486959"/>
            <a:ext cx="1197059" cy="369332"/>
          </a:xfrm>
          <a:prstGeom prst="rect">
            <a:avLst/>
          </a:prstGeom>
          <a:noFill/>
        </p:spPr>
        <p:txBody>
          <a:bodyPr wrap="none" rtlCol="0">
            <a:spAutoFit/>
          </a:bodyPr>
          <a:lstStyle/>
          <a:p>
            <a:r>
              <a:rPr lang="en-US" dirty="0"/>
              <a:t>Python 2.7</a:t>
            </a:r>
          </a:p>
        </p:txBody>
      </p:sp>
      <p:pic>
        <p:nvPicPr>
          <p:cNvPr id="21" name="Picture 20" descr="1200px-OpenCV_Logo_with_text_svg_version.svg"/>
          <p:cNvPicPr>
            <a:picLocks noChangeAspect="1"/>
          </p:cNvPicPr>
          <p:nvPr/>
        </p:nvPicPr>
        <p:blipFill>
          <a:blip r:embed="rId5"/>
          <a:stretch>
            <a:fillRect/>
          </a:stretch>
        </p:blipFill>
        <p:spPr>
          <a:xfrm>
            <a:off x="723092" y="3814445"/>
            <a:ext cx="405049" cy="499110"/>
          </a:xfrm>
          <a:prstGeom prst="rect">
            <a:avLst/>
          </a:prstGeom>
        </p:spPr>
      </p:pic>
      <p:pic>
        <p:nvPicPr>
          <p:cNvPr id="22" name="Picture 21" descr="python-logo-C50EED1930-seeklogo.com"/>
          <p:cNvPicPr>
            <a:picLocks noChangeAspect="1"/>
          </p:cNvPicPr>
          <p:nvPr/>
        </p:nvPicPr>
        <p:blipFill>
          <a:blip r:embed="rId6"/>
          <a:stretch>
            <a:fillRect/>
          </a:stretch>
        </p:blipFill>
        <p:spPr>
          <a:xfrm>
            <a:off x="639951" y="4432300"/>
            <a:ext cx="543848" cy="60883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65358"/>
            <a:ext cx="625983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x-none" sz="3200" dirty="0">
                <a:solidFill>
                  <a:schemeClr val="bg1"/>
                </a:solidFill>
              </a:rPr>
              <a:t>Resize &amp; </a:t>
            </a:r>
            <a:r>
              <a:rPr lang="x-none" altLang="en-US" sz="3200" dirty="0">
                <a:solidFill>
                  <a:schemeClr val="bg1"/>
                </a:solidFill>
              </a:rPr>
              <a:t>Show Image</a:t>
            </a:r>
          </a:p>
        </p:txBody>
      </p:sp>
      <p:pic>
        <p:nvPicPr>
          <p:cNvPr id="4" name="Picture 3"/>
          <p:cNvPicPr>
            <a:picLocks noChangeAspect="1"/>
          </p:cNvPicPr>
          <p:nvPr/>
        </p:nvPicPr>
        <p:blipFill>
          <a:blip r:embed="rId3"/>
          <a:stretch>
            <a:fillRect/>
          </a:stretch>
        </p:blipFill>
        <p:spPr>
          <a:xfrm>
            <a:off x="1532323" y="2328862"/>
            <a:ext cx="9455013" cy="3386138"/>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052637" y="2403278"/>
            <a:ext cx="8739897" cy="3386138"/>
          </a:xfrm>
          <a:prstGeom prst="rect">
            <a:avLst/>
          </a:prstGeom>
        </p:spPr>
      </p:pic>
      <p:sp>
        <p:nvSpPr>
          <p:cNvPr id="7" name="Rectangle 6"/>
          <p:cNvSpPr/>
          <p:nvPr/>
        </p:nvSpPr>
        <p:spPr>
          <a:xfrm>
            <a:off x="0" y="665358"/>
            <a:ext cx="625983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x-none" sz="3200" dirty="0">
                <a:solidFill>
                  <a:schemeClr val="bg1"/>
                </a:solidFill>
              </a:rPr>
              <a:t>Crop &amp; </a:t>
            </a:r>
            <a:r>
              <a:rPr lang="x-none" altLang="en-US" sz="3200" dirty="0">
                <a:solidFill>
                  <a:schemeClr val="bg1"/>
                </a:solidFill>
              </a:rPr>
              <a:t>Show Image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861608" y="-12700"/>
            <a:ext cx="3332296"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8861608" y="1864995"/>
            <a:ext cx="2918277" cy="2123658"/>
          </a:xfrm>
          <a:prstGeom prst="rect">
            <a:avLst/>
          </a:prstGeom>
          <a:noFill/>
        </p:spPr>
        <p:txBody>
          <a:bodyPr wrap="square" rtlCol="0">
            <a:spAutoFit/>
          </a:bodyPr>
          <a:lstStyle/>
          <a:p>
            <a:pPr algn="r"/>
            <a:r>
              <a:rPr lang="en-US" altLang="x-none" sz="5400" dirty="0">
                <a:solidFill>
                  <a:schemeClr val="bg1"/>
                </a:solidFill>
              </a:rPr>
              <a:t>Rotating an image</a:t>
            </a:r>
            <a:endParaRPr lang="x-none" altLang="en-US" sz="5400" dirty="0">
              <a:solidFill>
                <a:schemeClr val="bg1"/>
              </a:solidFill>
            </a:endParaRPr>
          </a:p>
          <a:p>
            <a:pPr algn="r"/>
            <a:endParaRPr lang="x-none" altLang="en-US" sz="2400" dirty="0">
              <a:solidFill>
                <a:schemeClr val="bg1"/>
              </a:solidFill>
            </a:endParaRPr>
          </a:p>
        </p:txBody>
      </p:sp>
      <p:pic>
        <p:nvPicPr>
          <p:cNvPr id="4" name="Picture 3"/>
          <p:cNvPicPr>
            <a:picLocks noChangeAspect="1"/>
          </p:cNvPicPr>
          <p:nvPr/>
        </p:nvPicPr>
        <p:blipFill>
          <a:blip r:embed="rId3"/>
          <a:stretch>
            <a:fillRect/>
          </a:stretch>
        </p:blipFill>
        <p:spPr>
          <a:xfrm>
            <a:off x="0" y="333533"/>
            <a:ext cx="8455843" cy="6176963"/>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32146" y="2398160"/>
            <a:ext cx="2995538" cy="1083813"/>
          </a:xfrm>
          <a:prstGeom prst="rect">
            <a:avLst/>
          </a:prstGeom>
        </p:spPr>
      </p:pic>
      <p:pic>
        <p:nvPicPr>
          <p:cNvPr id="5" name="Picture 4"/>
          <p:cNvPicPr>
            <a:picLocks noChangeAspect="1"/>
          </p:cNvPicPr>
          <p:nvPr/>
        </p:nvPicPr>
        <p:blipFill>
          <a:blip r:embed="rId3"/>
          <a:stretch>
            <a:fillRect/>
          </a:stretch>
        </p:blipFill>
        <p:spPr>
          <a:xfrm>
            <a:off x="642937" y="4401168"/>
            <a:ext cx="5473993" cy="2456832"/>
          </a:xfrm>
          <a:prstGeom prst="rect">
            <a:avLst/>
          </a:prstGeom>
        </p:spPr>
      </p:pic>
      <p:pic>
        <p:nvPicPr>
          <p:cNvPr id="6" name="Picture 5"/>
          <p:cNvPicPr>
            <a:picLocks noChangeAspect="1"/>
          </p:cNvPicPr>
          <p:nvPr/>
        </p:nvPicPr>
        <p:blipFill>
          <a:blip r:embed="rId4"/>
          <a:stretch>
            <a:fillRect/>
          </a:stretch>
        </p:blipFill>
        <p:spPr>
          <a:xfrm>
            <a:off x="6978942" y="2940066"/>
            <a:ext cx="4800600" cy="1790700"/>
          </a:xfrm>
          <a:prstGeom prst="rect">
            <a:avLst/>
          </a:prstGeom>
        </p:spPr>
      </p:pic>
      <p:sp>
        <p:nvSpPr>
          <p:cNvPr id="8" name="Rectangle 7"/>
          <p:cNvSpPr/>
          <p:nvPr/>
        </p:nvSpPr>
        <p:spPr>
          <a:xfrm>
            <a:off x="0" y="408183"/>
            <a:ext cx="625983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x-none" sz="3200" dirty="0">
                <a:solidFill>
                  <a:schemeClr val="bg1"/>
                </a:solidFill>
              </a:rPr>
              <a:t>Rotating an image</a:t>
            </a:r>
            <a:endParaRPr lang="x-none" altLang="en-US" sz="3200" dirty="0">
              <a:solidFill>
                <a:schemeClr val="bg1"/>
              </a:solidFill>
            </a:endParaRPr>
          </a:p>
        </p:txBody>
      </p:sp>
      <p:sp>
        <p:nvSpPr>
          <p:cNvPr id="16" name="Rectangle 15"/>
          <p:cNvSpPr/>
          <p:nvPr/>
        </p:nvSpPr>
        <p:spPr>
          <a:xfrm>
            <a:off x="590550" y="1809623"/>
            <a:ext cx="6096000" cy="646331"/>
          </a:xfrm>
          <a:prstGeom prst="rect">
            <a:avLst/>
          </a:prstGeom>
        </p:spPr>
        <p:txBody>
          <a:bodyPr>
            <a:spAutoFit/>
          </a:bodyPr>
          <a:lstStyle/>
          <a:p>
            <a:r>
              <a:rPr lang="en-US" dirty="0"/>
              <a:t>Rotation of an image for an angle θ is achieved by the transformation matrix of the form</a:t>
            </a:r>
          </a:p>
        </p:txBody>
      </p:sp>
      <p:sp>
        <p:nvSpPr>
          <p:cNvPr id="18" name="Rectangle 17"/>
          <p:cNvSpPr/>
          <p:nvPr/>
        </p:nvSpPr>
        <p:spPr>
          <a:xfrm>
            <a:off x="590550" y="3603701"/>
            <a:ext cx="6096000" cy="923330"/>
          </a:xfrm>
          <a:prstGeom prst="rect">
            <a:avLst/>
          </a:prstGeom>
        </p:spPr>
        <p:txBody>
          <a:bodyPr>
            <a:spAutoFit/>
          </a:bodyPr>
          <a:lstStyle/>
          <a:p>
            <a:r>
              <a:rPr lang="en-US" dirty="0"/>
              <a:t>But </a:t>
            </a:r>
            <a:r>
              <a:rPr lang="en-US" dirty="0" err="1"/>
              <a:t>OpenCV</a:t>
            </a:r>
            <a:r>
              <a:rPr lang="en-US" dirty="0"/>
              <a:t> provides scaled rotation with adjustable center of rotation so that you can rotate at any location you prefer. Modified transformation matrix is given by</a:t>
            </a:r>
          </a:p>
        </p:txBody>
      </p:sp>
      <mc:AlternateContent xmlns:mc="http://schemas.openxmlformats.org/markup-compatibility/2006" xmlns:a14="http://schemas.microsoft.com/office/drawing/2010/main">
        <mc:Choice Requires="a14">
          <p:sp>
            <p:nvSpPr>
              <p:cNvPr id="20" name="TextBox 19"/>
              <p:cNvSpPr txBox="1"/>
              <p:nvPr/>
            </p:nvSpPr>
            <p:spPr>
              <a:xfrm>
                <a:off x="7129463" y="4886326"/>
                <a:ext cx="4129087" cy="8764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rPr>
                          </m:ctrlPr>
                        </m:dPr>
                        <m:e>
                          <m:m>
                            <m:mPr>
                              <m:mcs>
                                <m:mc>
                                  <m:mcPr>
                                    <m:count m:val="1"/>
                                    <m:mcJc m:val="center"/>
                                  </m:mcPr>
                                </m:mc>
                              </m:mcs>
                              <m:ctrlPr>
                                <a:rPr lang="en-US" sz="3200" b="0" i="1" smtClean="0">
                                  <a:latin typeface="Cambria Math" panose="02040503050406030204" pitchFamily="18" charset="0"/>
                                </a:rPr>
                              </m:ctrlPr>
                            </m:mPr>
                            <m:mr>
                              <m:e>
                                <m:r>
                                  <m:rPr>
                                    <m:brk m:alnAt="7"/>
                                  </m:rPr>
                                  <a:rPr lang="en-US" sz="3200" b="0" i="1" smtClean="0">
                                    <a:latin typeface="Cambria Math" panose="02040503050406030204" pitchFamily="18" charset="0"/>
                                  </a:rPr>
                                  <m:t>𝑥</m:t>
                                </m:r>
                                <m:r>
                                  <a:rPr lang="en-US" sz="3200" b="0" i="1" smtClean="0">
                                    <a:latin typeface="Cambria Math" panose="02040503050406030204" pitchFamily="18" charset="0"/>
                                  </a:rPr>
                                  <m:t>𝑡</m:t>
                                </m:r>
                              </m:e>
                            </m:mr>
                            <m:mr>
                              <m:e>
                                <m:r>
                                  <a:rPr lang="en-US" sz="3200" b="0" i="1" smtClean="0">
                                    <a:latin typeface="Cambria Math" panose="02040503050406030204" pitchFamily="18" charset="0"/>
                                  </a:rPr>
                                  <m:t>𝑦𝑡</m:t>
                                </m:r>
                              </m:e>
                            </m:mr>
                          </m:m>
                        </m:e>
                      </m:d>
                      <m:r>
                        <a:rPr lang="en-US" sz="3200" i="1" smtClean="0">
                          <a:latin typeface="Cambria Math" panose="02040503050406030204" pitchFamily="18" charset="0"/>
                        </a:rPr>
                        <m:t>=</m:t>
                      </m:r>
                      <m:r>
                        <a:rPr lang="en-US" sz="3200" b="1" i="1" smtClean="0">
                          <a:latin typeface="Cambria Math" panose="02040503050406030204" pitchFamily="18" charset="0"/>
                        </a:rPr>
                        <m:t>𝑴</m:t>
                      </m:r>
                      <m:r>
                        <a:rPr lang="en-US" sz="3200" i="1">
                          <a:latin typeface="Cambria Math" panose="02040503050406030204" pitchFamily="18" charset="0"/>
                          <a:ea typeface="Cambria Math" panose="02040503050406030204" pitchFamily="18" charset="0"/>
                        </a:rPr>
                        <m:t>∙</m:t>
                      </m:r>
                      <m:d>
                        <m:dPr>
                          <m:begChr m:val="["/>
                          <m:endChr m:val="]"/>
                          <m:ctrlPr>
                            <a:rPr lang="en-US" sz="3200" b="0" i="1" smtClean="0">
                              <a:latin typeface="Cambria Math" panose="02040503050406030204" pitchFamily="18" charset="0"/>
                            </a:rPr>
                          </m:ctrlPr>
                        </m:dPr>
                        <m:e>
                          <m:m>
                            <m:mPr>
                              <m:mcs>
                                <m:mc>
                                  <m:mcPr>
                                    <m:count m:val="1"/>
                                    <m:mcJc m:val="center"/>
                                  </m:mcPr>
                                </m:mc>
                              </m:mcs>
                              <m:ctrlPr>
                                <a:rPr lang="en-US" sz="3200" b="0" i="1" smtClean="0">
                                  <a:latin typeface="Cambria Math" panose="02040503050406030204" pitchFamily="18" charset="0"/>
                                </a:rPr>
                              </m:ctrlPr>
                            </m:mPr>
                            <m:mr>
                              <m:e>
                                <m:r>
                                  <m:rPr>
                                    <m:brk m:alnAt="7"/>
                                  </m:rPr>
                                  <a:rPr lang="en-US" sz="3200" b="0" i="1" smtClean="0">
                                    <a:latin typeface="Cambria Math" panose="02040503050406030204" pitchFamily="18" charset="0"/>
                                  </a:rPr>
                                  <m:t>𝑥</m:t>
                                </m:r>
                              </m:e>
                            </m:mr>
                            <m:mr>
                              <m:e>
                                <m:r>
                                  <a:rPr lang="en-US" sz="3200" b="0" i="1" smtClean="0">
                                    <a:latin typeface="Cambria Math" panose="02040503050406030204" pitchFamily="18" charset="0"/>
                                  </a:rPr>
                                  <m:t>𝑦</m:t>
                                </m:r>
                              </m:e>
                            </m:mr>
                          </m:m>
                        </m:e>
                      </m:d>
                    </m:oMath>
                  </m:oMathPara>
                </a14:m>
                <a:endParaRPr lang="en-US" sz="3200"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7129463" y="4886326"/>
                <a:ext cx="4129087" cy="876458"/>
              </a:xfrm>
              <a:prstGeom prst="rect">
                <a:avLst/>
              </a:prstGeom>
              <a:blipFill rotWithShape="1">
                <a:blip r:embed="rId5"/>
                <a:stretch>
                  <a:fillRect/>
                </a:stretch>
              </a:blipFill>
            </p:spPr>
            <p:txBody>
              <a:bodyPr/>
              <a:lstStyle/>
              <a:p>
                <a:r>
                  <a:rPr lang="en-US">
                    <a:noFill/>
                  </a:rPr>
                  <a:t> </a:t>
                </a:r>
                <a:endParaRPr lang="en-US">
                  <a:noFill/>
                </a:endParaRP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52613" y="2009713"/>
            <a:ext cx="7920063" cy="4162487"/>
          </a:xfrm>
          <a:prstGeom prst="rect">
            <a:avLst/>
          </a:prstGeom>
        </p:spPr>
      </p:pic>
      <p:sp>
        <p:nvSpPr>
          <p:cNvPr id="7" name="Rectangle 6"/>
          <p:cNvSpPr/>
          <p:nvPr/>
        </p:nvSpPr>
        <p:spPr>
          <a:xfrm>
            <a:off x="0" y="408183"/>
            <a:ext cx="625983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x-none" sz="3200" dirty="0">
                <a:solidFill>
                  <a:schemeClr val="bg1"/>
                </a:solidFill>
              </a:rPr>
              <a:t>Convert Image to Grayscale</a:t>
            </a:r>
            <a:endParaRPr lang="x-none" altLang="en-US" sz="3200" dirty="0">
              <a:solidFill>
                <a:schemeClr val="bg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408183"/>
            <a:ext cx="6259830" cy="11176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x-none" sz="3200" dirty="0">
                <a:solidFill>
                  <a:schemeClr val="bg1"/>
                </a:solidFill>
              </a:rPr>
              <a:t>Convert Image to Grayscale</a:t>
            </a:r>
            <a:endParaRPr lang="x-none" altLang="en-US" sz="3200" dirty="0">
              <a:solidFill>
                <a:schemeClr val="bg1"/>
              </a:solidFill>
            </a:endParaRPr>
          </a:p>
        </p:txBody>
      </p:sp>
      <mc:AlternateContent xmlns:mc="http://schemas.openxmlformats.org/markup-compatibility/2006" xmlns:a14="http://schemas.microsoft.com/office/drawing/2010/main">
        <mc:Choice Requires="a14">
          <p:sp>
            <p:nvSpPr>
              <p:cNvPr id="4" name="TextBox 3"/>
              <p:cNvSpPr txBox="1"/>
              <p:nvPr/>
            </p:nvSpPr>
            <p:spPr>
              <a:xfrm>
                <a:off x="3547198" y="2437512"/>
                <a:ext cx="49785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𝐺</m:t>
                      </m:r>
                      <m:r>
                        <a:rPr lang="en-US" sz="2800" i="1" smtClean="0">
                          <a:latin typeface="Cambria Math" panose="02040503050406030204" pitchFamily="18" charset="0"/>
                        </a:rPr>
                        <m:t>=</m:t>
                      </m:r>
                      <m:r>
                        <a:rPr lang="en-US" sz="2800" b="0" i="1" smtClean="0">
                          <a:latin typeface="Cambria Math" panose="02040503050406030204" pitchFamily="18" charset="0"/>
                        </a:rPr>
                        <m:t>0.299</m:t>
                      </m:r>
                      <m:r>
                        <a:rPr lang="en-US" sz="2800" b="0" i="1" smtClean="0">
                          <a:latin typeface="Cambria Math" panose="02040503050406030204" pitchFamily="18" charset="0"/>
                        </a:rPr>
                        <m:t>𝑅</m:t>
                      </m:r>
                      <m:r>
                        <a:rPr lang="en-US" sz="2800" b="0" i="1" smtClean="0">
                          <a:latin typeface="Cambria Math" panose="02040503050406030204" pitchFamily="18" charset="0"/>
                        </a:rPr>
                        <m:t>+0.587</m:t>
                      </m:r>
                      <m:r>
                        <a:rPr lang="en-US" sz="2800" b="0" i="1" smtClean="0">
                          <a:latin typeface="Cambria Math" panose="02040503050406030204" pitchFamily="18" charset="0"/>
                        </a:rPr>
                        <m:t>𝐺</m:t>
                      </m:r>
                      <m:r>
                        <a:rPr lang="en-US" sz="2800" b="0" i="1" smtClean="0">
                          <a:latin typeface="Cambria Math" panose="02040503050406030204" pitchFamily="18" charset="0"/>
                        </a:rPr>
                        <m:t>+0.114</m:t>
                      </m:r>
                      <m:r>
                        <a:rPr lang="en-US" sz="2800" b="0" i="1" smtClean="0">
                          <a:latin typeface="Cambria Math" panose="02040503050406030204" pitchFamily="18" charset="0"/>
                        </a:rPr>
                        <m:t>𝐵</m:t>
                      </m:r>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3547198" y="2437512"/>
                <a:ext cx="4978542" cy="430887"/>
              </a:xfrm>
              <a:prstGeom prst="rect">
                <a:avLst/>
              </a:prstGeom>
              <a:blipFill rotWithShape="1">
                <a:blip r:embed="rId3"/>
                <a:stretch>
                  <a:fillRect/>
                </a:stretch>
              </a:blipFill>
            </p:spPr>
            <p:txBody>
              <a:bodyPr/>
              <a:lstStyle/>
              <a:p>
                <a:r>
                  <a:rPr lang="en-US">
                    <a:noFill/>
                  </a:rPr>
                  <a:t> </a:t>
                </a:r>
                <a:endParaRPr lang="en-US">
                  <a:noFill/>
                </a:endParaRPr>
              </a:p>
            </p:txBody>
          </p:sp>
        </mc:Fallback>
      </mc:AlternateContent>
      <p:pic>
        <p:nvPicPr>
          <p:cNvPr id="5" name="Picture 4"/>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7134225" y="3102774"/>
            <a:ext cx="2740019" cy="205501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0262" y="3102774"/>
            <a:ext cx="2740019" cy="2055014"/>
          </a:xfrm>
          <a:prstGeom prst="rect">
            <a:avLst/>
          </a:prstGeom>
        </p:spPr>
      </p:pic>
      <p:cxnSp>
        <p:nvCxnSpPr>
          <p:cNvPr id="9" name="Straight Arrow Connector 8"/>
          <p:cNvCxnSpPr/>
          <p:nvPr/>
        </p:nvCxnSpPr>
        <p:spPr>
          <a:xfrm>
            <a:off x="5314950" y="4130281"/>
            <a:ext cx="1443038"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611347" y="5056946"/>
            <a:ext cx="1548478" cy="1562100"/>
            <a:chOff x="2611347" y="5056946"/>
            <a:chExt cx="1548478" cy="1562100"/>
          </a:xfrm>
        </p:grpSpPr>
        <p:sp>
          <p:nvSpPr>
            <p:cNvPr id="10" name="Rectangle 9"/>
            <p:cNvSpPr/>
            <p:nvPr/>
          </p:nvSpPr>
          <p:spPr>
            <a:xfrm>
              <a:off x="2611347" y="5056946"/>
              <a:ext cx="1268267" cy="12573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39158" y="5209346"/>
              <a:ext cx="1268267" cy="12573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891558" y="5361746"/>
              <a:ext cx="1268267" cy="12573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p:cNvSpPr/>
          <p:nvPr/>
        </p:nvSpPr>
        <p:spPr>
          <a:xfrm>
            <a:off x="7687395" y="5194229"/>
            <a:ext cx="1268267" cy="12573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61988" y="1806118"/>
            <a:ext cx="6096000" cy="369332"/>
          </a:xfrm>
          <a:prstGeom prst="rect">
            <a:avLst/>
          </a:prstGeom>
        </p:spPr>
        <p:txBody>
          <a:bodyPr>
            <a:spAutoFit/>
          </a:bodyPr>
          <a:lstStyle/>
          <a:p>
            <a:r>
              <a:rPr lang="en-US" dirty="0"/>
              <a:t>Formula conversion from RGB to Gray level Image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101013" y="-12700"/>
            <a:ext cx="4092892"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6008370" y="1864995"/>
            <a:ext cx="5771515" cy="1334135"/>
          </a:xfrm>
          <a:prstGeom prst="rect">
            <a:avLst/>
          </a:prstGeom>
          <a:noFill/>
        </p:spPr>
        <p:txBody>
          <a:bodyPr wrap="square" rtlCol="0">
            <a:spAutoFit/>
          </a:bodyPr>
          <a:lstStyle/>
          <a:p>
            <a:pPr algn="r"/>
            <a:r>
              <a:rPr lang="x-none" altLang="en-US" sz="5400">
                <a:solidFill>
                  <a:schemeClr val="bg1"/>
                </a:solidFill>
              </a:rPr>
              <a:t>Play Video</a:t>
            </a:r>
          </a:p>
          <a:p>
            <a:pPr algn="r"/>
            <a:r>
              <a:rPr lang="x-none" altLang="en-US" sz="2400">
                <a:solidFill>
                  <a:schemeClr val="bg1"/>
                </a:solidFill>
              </a:rPr>
              <a:t>Python</a:t>
            </a:r>
          </a:p>
        </p:txBody>
      </p:sp>
      <p:pic>
        <p:nvPicPr>
          <p:cNvPr id="3" name="Picture 2"/>
          <p:cNvPicPr>
            <a:picLocks noChangeAspect="1"/>
          </p:cNvPicPr>
          <p:nvPr/>
        </p:nvPicPr>
        <p:blipFill>
          <a:blip r:embed="rId3"/>
          <a:stretch>
            <a:fillRect/>
          </a:stretch>
        </p:blipFill>
        <p:spPr>
          <a:xfrm>
            <a:off x="381000" y="361949"/>
            <a:ext cx="7025350" cy="6181726"/>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29513" y="-12700"/>
            <a:ext cx="4664392"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Box 2"/>
          <p:cNvSpPr txBox="1"/>
          <p:nvPr/>
        </p:nvSpPr>
        <p:spPr>
          <a:xfrm>
            <a:off x="6224905" y="4973955"/>
            <a:ext cx="5842635" cy="365760"/>
          </a:xfrm>
          <a:prstGeom prst="rect">
            <a:avLst/>
          </a:prstGeom>
          <a:noFill/>
        </p:spPr>
        <p:txBody>
          <a:bodyPr wrap="square" rtlCol="0" anchor="t">
            <a:spAutoFit/>
          </a:bodyPr>
          <a:lstStyle/>
          <a:p>
            <a:pPr algn="r"/>
            <a:r>
              <a:rPr lang="en-US" i="1" dirty="0">
                <a:solidFill>
                  <a:schemeClr val="bg1"/>
                </a:solidFill>
              </a:rPr>
              <a:t>pip3 install </a:t>
            </a:r>
            <a:r>
              <a:rPr lang="en-US" i="1" dirty="0" err="1">
                <a:solidFill>
                  <a:schemeClr val="bg1"/>
                </a:solidFill>
              </a:rPr>
              <a:t>picamera</a:t>
            </a:r>
            <a:endParaRPr lang="en-US" i="1" dirty="0">
              <a:solidFill>
                <a:schemeClr val="bg1"/>
              </a:solidFill>
            </a:endParaRPr>
          </a:p>
        </p:txBody>
      </p:sp>
      <p:sp>
        <p:nvSpPr>
          <p:cNvPr id="4" name="Text Box 3"/>
          <p:cNvSpPr txBox="1"/>
          <p:nvPr/>
        </p:nvSpPr>
        <p:spPr>
          <a:xfrm>
            <a:off x="6008370" y="1864995"/>
            <a:ext cx="5771515" cy="1699895"/>
          </a:xfrm>
          <a:prstGeom prst="rect">
            <a:avLst/>
          </a:prstGeom>
          <a:noFill/>
        </p:spPr>
        <p:txBody>
          <a:bodyPr wrap="square" rtlCol="0">
            <a:spAutoFit/>
          </a:bodyPr>
          <a:lstStyle/>
          <a:p>
            <a:pPr algn="r"/>
            <a:r>
              <a:rPr lang="x-none" altLang="en-US" sz="5400">
                <a:solidFill>
                  <a:schemeClr val="bg1"/>
                </a:solidFill>
              </a:rPr>
              <a:t>Capture Photo</a:t>
            </a:r>
          </a:p>
          <a:p>
            <a:pPr algn="r"/>
            <a:r>
              <a:rPr lang="x-none" altLang="en-US" sz="2400">
                <a:solidFill>
                  <a:schemeClr val="bg1"/>
                </a:solidFill>
              </a:rPr>
              <a:t>Python</a:t>
            </a:r>
          </a:p>
          <a:p>
            <a:pPr algn="r"/>
            <a:r>
              <a:rPr lang="x-none" altLang="en-US" sz="2400">
                <a:solidFill>
                  <a:schemeClr val="bg1"/>
                </a:solidFill>
              </a:rPr>
              <a:t>+ Raspi Cam</a:t>
            </a:r>
          </a:p>
        </p:txBody>
      </p:sp>
      <p:pic>
        <p:nvPicPr>
          <p:cNvPr id="6" name="Picture 5"/>
          <p:cNvPicPr>
            <a:picLocks noChangeAspect="1"/>
          </p:cNvPicPr>
          <p:nvPr/>
        </p:nvPicPr>
        <p:blipFill>
          <a:blip r:embed="rId3"/>
          <a:stretch>
            <a:fillRect/>
          </a:stretch>
        </p:blipFill>
        <p:spPr>
          <a:xfrm>
            <a:off x="219074" y="128586"/>
            <a:ext cx="7158037" cy="6699568"/>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386637" y="-12700"/>
            <a:ext cx="4807267"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6008370" y="1864995"/>
            <a:ext cx="5771515" cy="1699895"/>
          </a:xfrm>
          <a:prstGeom prst="rect">
            <a:avLst/>
          </a:prstGeom>
          <a:noFill/>
        </p:spPr>
        <p:txBody>
          <a:bodyPr wrap="square" rtlCol="0">
            <a:spAutoFit/>
          </a:bodyPr>
          <a:lstStyle/>
          <a:p>
            <a:pPr algn="r"/>
            <a:r>
              <a:rPr lang="x-none" altLang="en-US" sz="5400">
                <a:solidFill>
                  <a:schemeClr val="bg1"/>
                </a:solidFill>
              </a:rPr>
              <a:t>Capture Video</a:t>
            </a:r>
          </a:p>
          <a:p>
            <a:pPr algn="r"/>
            <a:r>
              <a:rPr lang="x-none" altLang="en-US" sz="2400">
                <a:solidFill>
                  <a:schemeClr val="bg1"/>
                </a:solidFill>
              </a:rPr>
              <a:t>Python</a:t>
            </a:r>
          </a:p>
          <a:p>
            <a:pPr algn="r"/>
            <a:r>
              <a:rPr lang="x-none" altLang="en-US" sz="2400">
                <a:solidFill>
                  <a:schemeClr val="bg1"/>
                </a:solidFill>
              </a:rPr>
              <a:t>+ Raspicam</a:t>
            </a:r>
          </a:p>
        </p:txBody>
      </p:sp>
      <p:pic>
        <p:nvPicPr>
          <p:cNvPr id="3" name="Picture 2"/>
          <p:cNvPicPr>
            <a:picLocks noChangeAspect="1"/>
          </p:cNvPicPr>
          <p:nvPr/>
        </p:nvPicPr>
        <p:blipFill>
          <a:blip r:embed="rId3"/>
          <a:stretch>
            <a:fillRect/>
          </a:stretch>
        </p:blipFill>
        <p:spPr>
          <a:xfrm>
            <a:off x="9529" y="128587"/>
            <a:ext cx="7255840" cy="6728143"/>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934075" y="-12700"/>
            <a:ext cx="6259830"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5104130" y="1866265"/>
            <a:ext cx="6677025" cy="1292662"/>
          </a:xfrm>
          <a:prstGeom prst="rect">
            <a:avLst/>
          </a:prstGeom>
          <a:noFill/>
        </p:spPr>
        <p:txBody>
          <a:bodyPr wrap="square" rtlCol="0">
            <a:spAutoFit/>
          </a:bodyPr>
          <a:lstStyle/>
          <a:p>
            <a:pPr algn="r"/>
            <a:r>
              <a:rPr lang="x-none" altLang="en-US" sz="5400" dirty="0">
                <a:solidFill>
                  <a:schemeClr val="bg1"/>
                </a:solidFill>
              </a:rPr>
              <a:t>OpenCV Drawing</a:t>
            </a:r>
          </a:p>
          <a:p>
            <a:pPr algn="r"/>
            <a:r>
              <a:rPr lang="x-none" altLang="en-US" sz="2400" dirty="0">
                <a:solidFill>
                  <a:schemeClr val="bg1"/>
                </a:solidFill>
              </a:rPr>
              <a:t>(line, rectangle, circle, polygon)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135" y="3953949"/>
            <a:ext cx="2847975" cy="272053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35" y="313690"/>
            <a:ext cx="2847975" cy="310515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9320" y="2309495"/>
            <a:ext cx="2895600" cy="25717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34075" y="-12700"/>
            <a:ext cx="6259830"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5"/>
          <p:cNvSpPr txBox="1"/>
          <p:nvPr/>
        </p:nvSpPr>
        <p:spPr>
          <a:xfrm>
            <a:off x="5934075" y="190063"/>
            <a:ext cx="5771515" cy="1446550"/>
          </a:xfrm>
          <a:prstGeom prst="rect">
            <a:avLst/>
          </a:prstGeom>
          <a:noFill/>
        </p:spPr>
        <p:txBody>
          <a:bodyPr wrap="square" rtlCol="0">
            <a:spAutoFit/>
          </a:bodyPr>
          <a:lstStyle/>
          <a:p>
            <a:pPr algn="r"/>
            <a:r>
              <a:rPr lang="en-US" altLang="en-US" sz="4400" dirty="0" err="1">
                <a:solidFill>
                  <a:schemeClr val="bg1"/>
                </a:solidFill>
              </a:rPr>
              <a:t>Terhubung</a:t>
            </a:r>
            <a:r>
              <a:rPr lang="en-US" altLang="en-US" sz="4400" dirty="0">
                <a:solidFill>
                  <a:schemeClr val="bg1"/>
                </a:solidFill>
              </a:rPr>
              <a:t> </a:t>
            </a:r>
            <a:r>
              <a:rPr lang="en-US" altLang="en-US" sz="4400" dirty="0" err="1">
                <a:solidFill>
                  <a:schemeClr val="bg1"/>
                </a:solidFill>
              </a:rPr>
              <a:t>Ke</a:t>
            </a:r>
            <a:r>
              <a:rPr lang="en-US" altLang="en-US" sz="4400" dirty="0">
                <a:solidFill>
                  <a:schemeClr val="bg1"/>
                </a:solidFill>
              </a:rPr>
              <a:t> Raspberry</a:t>
            </a:r>
          </a:p>
          <a:p>
            <a:pPr algn="r"/>
            <a:r>
              <a:rPr lang="en-US" altLang="en-US" sz="4400" dirty="0">
                <a:solidFill>
                  <a:schemeClr val="bg1"/>
                </a:solidFill>
              </a:rPr>
              <a:t>Via SSH</a:t>
            </a:r>
            <a:endParaRPr lang="x-none" altLang="en-US" dirty="0">
              <a:solidFill>
                <a:schemeClr val="bg1"/>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4476" y="732294"/>
            <a:ext cx="504050" cy="504050"/>
          </a:xfrm>
          <a:prstGeom prst="rect">
            <a:avLst/>
          </a:prstGeom>
        </p:spPr>
      </p:pic>
      <p:sp>
        <p:nvSpPr>
          <p:cNvPr id="7" name="TextBox 6"/>
          <p:cNvSpPr txBox="1"/>
          <p:nvPr/>
        </p:nvSpPr>
        <p:spPr>
          <a:xfrm>
            <a:off x="1300560" y="799653"/>
            <a:ext cx="1409297" cy="369332"/>
          </a:xfrm>
          <a:prstGeom prst="rect">
            <a:avLst/>
          </a:prstGeom>
          <a:noFill/>
        </p:spPr>
        <p:txBody>
          <a:bodyPr wrap="none" rtlCol="0">
            <a:spAutoFit/>
          </a:bodyPr>
          <a:lstStyle/>
          <a:p>
            <a:r>
              <a:rPr lang="en-US" dirty="0"/>
              <a:t>SSH via Putty</a:t>
            </a:r>
          </a:p>
        </p:txBody>
      </p:sp>
      <p:pic>
        <p:nvPicPr>
          <p:cNvPr id="8" name="Picture 7"/>
          <p:cNvPicPr>
            <a:picLocks noChangeAspect="1"/>
          </p:cNvPicPr>
          <p:nvPr/>
        </p:nvPicPr>
        <p:blipFill>
          <a:blip r:embed="rId3"/>
          <a:stretch>
            <a:fillRect/>
          </a:stretch>
        </p:blipFill>
        <p:spPr>
          <a:xfrm>
            <a:off x="363171" y="1482725"/>
            <a:ext cx="4267200" cy="4171950"/>
          </a:xfrm>
          <a:prstGeom prst="rect">
            <a:avLst/>
          </a:prstGeom>
          <a:ln>
            <a:solidFill>
              <a:schemeClr val="bg2">
                <a:lumMod val="75000"/>
              </a:schemeClr>
            </a:solidFill>
          </a:ln>
        </p:spPr>
      </p:pic>
      <p:pic>
        <p:nvPicPr>
          <p:cNvPr id="9" name="Picture 8"/>
          <p:cNvPicPr>
            <a:picLocks noChangeAspect="1"/>
          </p:cNvPicPr>
          <p:nvPr/>
        </p:nvPicPr>
        <p:blipFill>
          <a:blip r:embed="rId4"/>
          <a:stretch>
            <a:fillRect/>
          </a:stretch>
        </p:blipFill>
        <p:spPr>
          <a:xfrm>
            <a:off x="2192338" y="3568700"/>
            <a:ext cx="4876067" cy="30734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39102"/>
            <a:ext cx="6259830" cy="142716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0" y="439101"/>
            <a:ext cx="6102668" cy="1292662"/>
          </a:xfrm>
          <a:prstGeom prst="rect">
            <a:avLst/>
          </a:prstGeom>
          <a:noFill/>
        </p:spPr>
        <p:txBody>
          <a:bodyPr wrap="square" rtlCol="0">
            <a:spAutoFit/>
          </a:bodyPr>
          <a:lstStyle/>
          <a:p>
            <a:pPr algn="r"/>
            <a:r>
              <a:rPr lang="x-none" altLang="en-US" sz="5400" dirty="0">
                <a:solidFill>
                  <a:schemeClr val="bg1"/>
                </a:solidFill>
              </a:rPr>
              <a:t>OpenCV Drawing</a:t>
            </a:r>
          </a:p>
          <a:p>
            <a:pPr algn="r"/>
            <a:r>
              <a:rPr lang="x-none" altLang="en-US" sz="2400" dirty="0">
                <a:solidFill>
                  <a:schemeClr val="bg1"/>
                </a:solidFill>
              </a:rPr>
              <a:t>(line, rectangle, circle, polygon</a:t>
            </a:r>
            <a:r>
              <a:rPr lang="en-US" altLang="en-US" sz="2400" dirty="0">
                <a:solidFill>
                  <a:schemeClr val="bg1"/>
                </a:solidFill>
              </a:rPr>
              <a:t>, text</a:t>
            </a:r>
            <a:r>
              <a:rPr lang="x-none" altLang="en-US" sz="2400" dirty="0">
                <a:solidFill>
                  <a:schemeClr val="bg1"/>
                </a:solidFill>
              </a:rPr>
              <a:t>)</a:t>
            </a:r>
          </a:p>
        </p:txBody>
      </p:sp>
      <p:pic>
        <p:nvPicPr>
          <p:cNvPr id="8" name="Picture 7"/>
          <p:cNvPicPr>
            <a:picLocks noChangeAspect="1"/>
          </p:cNvPicPr>
          <p:nvPr/>
        </p:nvPicPr>
        <p:blipFill rotWithShape="1">
          <a:blip r:embed="rId3"/>
          <a:srcRect r="4727"/>
          <a:stretch>
            <a:fillRect/>
          </a:stretch>
        </p:blipFill>
        <p:spPr>
          <a:xfrm>
            <a:off x="-1" y="2100263"/>
            <a:ext cx="12196677" cy="3659533"/>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39102"/>
            <a:ext cx="6259830" cy="142716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0" y="439101"/>
            <a:ext cx="6102668" cy="923330"/>
          </a:xfrm>
          <a:prstGeom prst="rect">
            <a:avLst/>
          </a:prstGeom>
          <a:noFill/>
        </p:spPr>
        <p:txBody>
          <a:bodyPr wrap="square" rtlCol="0">
            <a:spAutoFit/>
          </a:bodyPr>
          <a:lstStyle/>
          <a:p>
            <a:pPr algn="r"/>
            <a:r>
              <a:rPr lang="en-US" altLang="en-US" sz="5400" dirty="0">
                <a:solidFill>
                  <a:schemeClr val="bg1"/>
                </a:solidFill>
              </a:rPr>
              <a:t>Draw line in image</a:t>
            </a:r>
            <a:endParaRPr lang="x-none" altLang="en-US" sz="2400" dirty="0">
              <a:solidFill>
                <a:schemeClr val="bg1"/>
              </a:solidFill>
            </a:endParaRPr>
          </a:p>
        </p:txBody>
      </p:sp>
      <p:pic>
        <p:nvPicPr>
          <p:cNvPr id="2" name="Picture 1"/>
          <p:cNvPicPr>
            <a:picLocks noChangeAspect="1"/>
          </p:cNvPicPr>
          <p:nvPr/>
        </p:nvPicPr>
        <p:blipFill>
          <a:blip r:embed="rId3"/>
          <a:stretch>
            <a:fillRect/>
          </a:stretch>
        </p:blipFill>
        <p:spPr>
          <a:xfrm>
            <a:off x="1914525" y="2324098"/>
            <a:ext cx="6763942" cy="3833813"/>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325910"/>
            <a:ext cx="9358313" cy="166094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5"/>
          <p:cNvSpPr txBox="1"/>
          <p:nvPr/>
        </p:nvSpPr>
        <p:spPr>
          <a:xfrm>
            <a:off x="2603665" y="232524"/>
            <a:ext cx="6677025" cy="1754326"/>
          </a:xfrm>
          <a:prstGeom prst="rect">
            <a:avLst/>
          </a:prstGeom>
          <a:noFill/>
        </p:spPr>
        <p:txBody>
          <a:bodyPr wrap="square" rtlCol="0">
            <a:spAutoFit/>
          </a:bodyPr>
          <a:lstStyle/>
          <a:p>
            <a:pPr algn="r"/>
            <a:r>
              <a:rPr lang="en-US" altLang="en-US" sz="5400" i="1" dirty="0">
                <a:solidFill>
                  <a:schemeClr val="bg1"/>
                </a:solidFill>
              </a:rPr>
              <a:t>Blurs an Image using a </a:t>
            </a:r>
          </a:p>
          <a:p>
            <a:pPr algn="r"/>
            <a:r>
              <a:rPr lang="en-US" altLang="en-US" sz="5400" i="1" dirty="0">
                <a:solidFill>
                  <a:schemeClr val="bg1"/>
                </a:solidFill>
              </a:rPr>
              <a:t>Gaussian Filter</a:t>
            </a:r>
            <a:endParaRPr lang="x-none" altLang="en-US" sz="2400" dirty="0">
              <a:solidFill>
                <a:schemeClr val="bg1"/>
              </a:solidFill>
            </a:endParaRPr>
          </a:p>
        </p:txBody>
      </p:sp>
      <p:pic>
        <p:nvPicPr>
          <p:cNvPr id="7" name="Picture 6"/>
          <p:cNvPicPr>
            <a:picLocks noChangeAspect="1"/>
          </p:cNvPicPr>
          <p:nvPr/>
        </p:nvPicPr>
        <p:blipFill>
          <a:blip r:embed="rId2"/>
          <a:stretch>
            <a:fillRect/>
          </a:stretch>
        </p:blipFill>
        <p:spPr>
          <a:xfrm>
            <a:off x="2385378" y="2795585"/>
            <a:ext cx="2419350" cy="1838325"/>
          </a:xfrm>
          <a:prstGeom prst="rect">
            <a:avLst/>
          </a:prstGeom>
        </p:spPr>
      </p:pic>
      <p:pic>
        <p:nvPicPr>
          <p:cNvPr id="8" name="Picture 7"/>
          <p:cNvPicPr>
            <a:picLocks noChangeAspect="1"/>
          </p:cNvPicPr>
          <p:nvPr/>
        </p:nvPicPr>
        <p:blipFill rotWithShape="1">
          <a:blip r:embed="rId3"/>
          <a:srcRect t="1346" b="1"/>
          <a:stretch>
            <a:fillRect/>
          </a:stretch>
        </p:blipFill>
        <p:spPr>
          <a:xfrm>
            <a:off x="8108480" y="2790820"/>
            <a:ext cx="2448712" cy="1838325"/>
          </a:xfrm>
          <a:prstGeom prst="rect">
            <a:avLst/>
          </a:prstGeom>
        </p:spPr>
      </p:pic>
      <p:pic>
        <p:nvPicPr>
          <p:cNvPr id="9" name="Picture 8"/>
          <p:cNvPicPr>
            <a:picLocks noChangeAspect="1"/>
          </p:cNvPicPr>
          <p:nvPr/>
        </p:nvPicPr>
        <p:blipFill>
          <a:blip r:embed="rId4"/>
          <a:stretch>
            <a:fillRect/>
          </a:stretch>
        </p:blipFill>
        <p:spPr>
          <a:xfrm>
            <a:off x="5389719" y="3125147"/>
            <a:ext cx="2324100" cy="1285875"/>
          </a:xfrm>
          <a:prstGeom prst="rect">
            <a:avLst/>
          </a:prstGeom>
        </p:spPr>
      </p:pic>
      <p:sp>
        <p:nvSpPr>
          <p:cNvPr id="10" name="Rectangle 9"/>
          <p:cNvSpPr/>
          <p:nvPr/>
        </p:nvSpPr>
        <p:spPr>
          <a:xfrm>
            <a:off x="5395683" y="2809869"/>
            <a:ext cx="5161509" cy="1800225"/>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700337" y="4543302"/>
            <a:ext cx="1569660" cy="369332"/>
          </a:xfrm>
          <a:prstGeom prst="rect">
            <a:avLst/>
          </a:prstGeom>
          <a:noFill/>
        </p:spPr>
        <p:txBody>
          <a:bodyPr wrap="none" rtlCol="0">
            <a:spAutoFit/>
          </a:bodyPr>
          <a:lstStyle/>
          <a:p>
            <a:r>
              <a:rPr lang="en-US" i="1" dirty="0"/>
              <a:t>Original Image</a:t>
            </a:r>
          </a:p>
        </p:txBody>
      </p:sp>
      <p:sp>
        <p:nvSpPr>
          <p:cNvPr id="12" name="TextBox 11"/>
          <p:cNvSpPr txBox="1"/>
          <p:nvPr/>
        </p:nvSpPr>
        <p:spPr>
          <a:xfrm>
            <a:off x="5953531" y="4629143"/>
            <a:ext cx="4309898" cy="369332"/>
          </a:xfrm>
          <a:prstGeom prst="rect">
            <a:avLst/>
          </a:prstGeom>
          <a:noFill/>
        </p:spPr>
        <p:txBody>
          <a:bodyPr wrap="none" rtlCol="0">
            <a:spAutoFit/>
          </a:bodyPr>
          <a:lstStyle/>
          <a:p>
            <a:r>
              <a:rPr lang="en-US" i="1" dirty="0"/>
              <a:t>Noise reduction using 5x5 Gaussian Filtering</a:t>
            </a:r>
          </a:p>
        </p:txBody>
      </p:sp>
      <p:sp>
        <p:nvSpPr>
          <p:cNvPr id="13" name="Right Arrow 12"/>
          <p:cNvSpPr/>
          <p:nvPr/>
        </p:nvSpPr>
        <p:spPr>
          <a:xfrm>
            <a:off x="4905995" y="3582346"/>
            <a:ext cx="353060" cy="37147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39102"/>
            <a:ext cx="6259830" cy="142716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0" y="439101"/>
            <a:ext cx="6102668" cy="923330"/>
          </a:xfrm>
          <a:prstGeom prst="rect">
            <a:avLst/>
          </a:prstGeom>
          <a:noFill/>
        </p:spPr>
        <p:txBody>
          <a:bodyPr wrap="square" rtlCol="0">
            <a:spAutoFit/>
          </a:bodyPr>
          <a:lstStyle/>
          <a:p>
            <a:pPr algn="r"/>
            <a:r>
              <a:rPr lang="en-US" altLang="en-US" sz="5400" dirty="0">
                <a:solidFill>
                  <a:schemeClr val="bg1"/>
                </a:solidFill>
              </a:rPr>
              <a:t>Gaussian Blur</a:t>
            </a:r>
            <a:endParaRPr lang="x-none" altLang="en-US" sz="2400" dirty="0">
              <a:solidFill>
                <a:schemeClr val="bg1"/>
              </a:solidFill>
            </a:endParaRPr>
          </a:p>
        </p:txBody>
      </p:sp>
      <p:pic>
        <p:nvPicPr>
          <p:cNvPr id="3" name="Picture 2"/>
          <p:cNvPicPr>
            <a:picLocks noChangeAspect="1"/>
          </p:cNvPicPr>
          <p:nvPr/>
        </p:nvPicPr>
        <p:blipFill>
          <a:blip r:embed="rId3"/>
          <a:stretch>
            <a:fillRect/>
          </a:stretch>
        </p:blipFill>
        <p:spPr>
          <a:xfrm>
            <a:off x="1924050" y="2371725"/>
            <a:ext cx="7600218" cy="361473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32170" y="-11430"/>
            <a:ext cx="6259830"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5"/>
          <p:cNvSpPr txBox="1"/>
          <p:nvPr/>
        </p:nvSpPr>
        <p:spPr>
          <a:xfrm>
            <a:off x="5104130" y="1866265"/>
            <a:ext cx="6677025" cy="1754326"/>
          </a:xfrm>
          <a:prstGeom prst="rect">
            <a:avLst/>
          </a:prstGeom>
          <a:noFill/>
        </p:spPr>
        <p:txBody>
          <a:bodyPr wrap="square" rtlCol="0">
            <a:spAutoFit/>
          </a:bodyPr>
          <a:lstStyle/>
          <a:p>
            <a:pPr algn="r"/>
            <a:r>
              <a:rPr lang="en-US" altLang="en-US" sz="5400" i="1" dirty="0">
                <a:solidFill>
                  <a:schemeClr val="bg1"/>
                </a:solidFill>
              </a:rPr>
              <a:t>Canny</a:t>
            </a:r>
            <a:r>
              <a:rPr lang="en-US" altLang="en-US" sz="5400" dirty="0">
                <a:solidFill>
                  <a:schemeClr val="bg1"/>
                </a:solidFill>
              </a:rPr>
              <a:t> </a:t>
            </a:r>
          </a:p>
          <a:p>
            <a:pPr algn="r"/>
            <a:r>
              <a:rPr lang="en-US" altLang="en-US" sz="5400" dirty="0">
                <a:solidFill>
                  <a:schemeClr val="bg1"/>
                </a:solidFill>
              </a:rPr>
              <a:t>Edge Detection</a:t>
            </a:r>
            <a:endParaRPr lang="x-none" altLang="en-US" sz="2400"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3737"/>
            <a:ext cx="5715000" cy="359092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6134"/>
            <a:ext cx="6259830" cy="71681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5"/>
          <p:cNvSpPr txBox="1"/>
          <p:nvPr/>
        </p:nvSpPr>
        <p:spPr>
          <a:xfrm>
            <a:off x="935378" y="-29359"/>
            <a:ext cx="5328580" cy="769441"/>
          </a:xfrm>
          <a:prstGeom prst="rect">
            <a:avLst/>
          </a:prstGeom>
          <a:noFill/>
        </p:spPr>
        <p:txBody>
          <a:bodyPr wrap="square" rtlCol="0">
            <a:spAutoFit/>
          </a:bodyPr>
          <a:lstStyle/>
          <a:p>
            <a:pPr algn="r"/>
            <a:r>
              <a:rPr lang="en-US" altLang="en-US" sz="4400" i="1" dirty="0">
                <a:solidFill>
                  <a:schemeClr val="bg1"/>
                </a:solidFill>
              </a:rPr>
              <a:t>Canny </a:t>
            </a:r>
            <a:r>
              <a:rPr lang="en-US" altLang="en-US" sz="4400" dirty="0">
                <a:solidFill>
                  <a:schemeClr val="bg1"/>
                </a:solidFill>
              </a:rPr>
              <a:t>Edge Detection</a:t>
            </a:r>
            <a:endParaRPr lang="x-none" altLang="en-US" dirty="0">
              <a:solidFill>
                <a:schemeClr val="bg1"/>
              </a:solidFill>
            </a:endParaRPr>
          </a:p>
        </p:txBody>
      </p:sp>
      <p:pic>
        <p:nvPicPr>
          <p:cNvPr id="2" name="Picture 1"/>
          <p:cNvPicPr>
            <a:picLocks noChangeAspect="1"/>
          </p:cNvPicPr>
          <p:nvPr/>
        </p:nvPicPr>
        <p:blipFill>
          <a:blip r:embed="rId3"/>
          <a:stretch>
            <a:fillRect/>
          </a:stretch>
        </p:blipFill>
        <p:spPr>
          <a:xfrm>
            <a:off x="385128" y="995360"/>
            <a:ext cx="2419350" cy="1838325"/>
          </a:xfrm>
          <a:prstGeom prst="rect">
            <a:avLst/>
          </a:prstGeom>
        </p:spPr>
      </p:pic>
      <p:pic>
        <p:nvPicPr>
          <p:cNvPr id="3" name="Picture 2"/>
          <p:cNvPicPr>
            <a:picLocks noChangeAspect="1"/>
          </p:cNvPicPr>
          <p:nvPr/>
        </p:nvPicPr>
        <p:blipFill>
          <a:blip r:embed="rId4"/>
          <a:stretch>
            <a:fillRect/>
          </a:stretch>
        </p:blipFill>
        <p:spPr>
          <a:xfrm>
            <a:off x="423228" y="4007480"/>
            <a:ext cx="2381250" cy="1800225"/>
          </a:xfrm>
          <a:prstGeom prst="rect">
            <a:avLst/>
          </a:prstGeom>
        </p:spPr>
      </p:pic>
      <p:pic>
        <p:nvPicPr>
          <p:cNvPr id="7" name="Picture 6"/>
          <p:cNvPicPr>
            <a:picLocks noChangeAspect="1"/>
          </p:cNvPicPr>
          <p:nvPr/>
        </p:nvPicPr>
        <p:blipFill rotWithShape="1">
          <a:blip r:embed="rId5"/>
          <a:srcRect t="1346" b="1"/>
          <a:stretch>
            <a:fillRect/>
          </a:stretch>
        </p:blipFill>
        <p:spPr>
          <a:xfrm>
            <a:off x="6108230" y="990595"/>
            <a:ext cx="2448712" cy="1838325"/>
          </a:xfrm>
          <a:prstGeom prst="rect">
            <a:avLst/>
          </a:prstGeom>
        </p:spPr>
      </p:pic>
      <p:pic>
        <p:nvPicPr>
          <p:cNvPr id="8" name="Picture 7"/>
          <p:cNvPicPr>
            <a:picLocks noChangeAspect="1"/>
          </p:cNvPicPr>
          <p:nvPr/>
        </p:nvPicPr>
        <p:blipFill>
          <a:blip r:embed="rId6"/>
          <a:stretch>
            <a:fillRect/>
          </a:stretch>
        </p:blipFill>
        <p:spPr>
          <a:xfrm>
            <a:off x="3389469" y="1324922"/>
            <a:ext cx="2324100" cy="1285875"/>
          </a:xfrm>
          <a:prstGeom prst="rect">
            <a:avLst/>
          </a:prstGeom>
        </p:spPr>
      </p:pic>
      <p:pic>
        <p:nvPicPr>
          <p:cNvPr id="9" name="Picture 8"/>
          <p:cNvPicPr>
            <a:picLocks noChangeAspect="1"/>
          </p:cNvPicPr>
          <p:nvPr/>
        </p:nvPicPr>
        <p:blipFill>
          <a:blip r:embed="rId7"/>
          <a:stretch>
            <a:fillRect/>
          </a:stretch>
        </p:blipFill>
        <p:spPr>
          <a:xfrm>
            <a:off x="9040666" y="1457277"/>
            <a:ext cx="2857500" cy="904875"/>
          </a:xfrm>
          <a:prstGeom prst="rect">
            <a:avLst/>
          </a:prstGeom>
        </p:spPr>
      </p:pic>
      <p:pic>
        <p:nvPicPr>
          <p:cNvPr id="10" name="Picture 9"/>
          <p:cNvPicPr>
            <a:picLocks noChangeAspect="1"/>
          </p:cNvPicPr>
          <p:nvPr/>
        </p:nvPicPr>
        <p:blipFill>
          <a:blip r:embed="rId8"/>
          <a:stretch>
            <a:fillRect/>
          </a:stretch>
        </p:blipFill>
        <p:spPr>
          <a:xfrm>
            <a:off x="7863541" y="4109869"/>
            <a:ext cx="3907308" cy="1726306"/>
          </a:xfrm>
          <a:prstGeom prst="rect">
            <a:avLst/>
          </a:prstGeom>
        </p:spPr>
      </p:pic>
      <p:sp>
        <p:nvSpPr>
          <p:cNvPr id="12" name="Rectangle 11"/>
          <p:cNvSpPr/>
          <p:nvPr/>
        </p:nvSpPr>
        <p:spPr>
          <a:xfrm>
            <a:off x="7740897" y="4031251"/>
            <a:ext cx="4029952" cy="1800225"/>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058052" y="1009603"/>
            <a:ext cx="2712797" cy="1800225"/>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395433" y="1009644"/>
            <a:ext cx="5161509" cy="1800225"/>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00087" y="2743077"/>
            <a:ext cx="1569660" cy="369332"/>
          </a:xfrm>
          <a:prstGeom prst="rect">
            <a:avLst/>
          </a:prstGeom>
          <a:noFill/>
        </p:spPr>
        <p:txBody>
          <a:bodyPr wrap="none" rtlCol="0">
            <a:spAutoFit/>
          </a:bodyPr>
          <a:lstStyle/>
          <a:p>
            <a:r>
              <a:rPr lang="en-US" i="1" dirty="0"/>
              <a:t>Original Image</a:t>
            </a:r>
          </a:p>
        </p:txBody>
      </p:sp>
      <p:sp>
        <p:nvSpPr>
          <p:cNvPr id="16" name="TextBox 15"/>
          <p:cNvSpPr txBox="1"/>
          <p:nvPr/>
        </p:nvSpPr>
        <p:spPr>
          <a:xfrm>
            <a:off x="831986" y="5794199"/>
            <a:ext cx="1400383" cy="369332"/>
          </a:xfrm>
          <a:prstGeom prst="rect">
            <a:avLst/>
          </a:prstGeom>
          <a:noFill/>
        </p:spPr>
        <p:txBody>
          <a:bodyPr wrap="none" rtlCol="0">
            <a:spAutoFit/>
          </a:bodyPr>
          <a:lstStyle/>
          <a:p>
            <a:r>
              <a:rPr lang="en-US" i="1" dirty="0"/>
              <a:t>Edged Image</a:t>
            </a:r>
          </a:p>
        </p:txBody>
      </p:sp>
      <p:sp>
        <p:nvSpPr>
          <p:cNvPr id="17" name="TextBox 16"/>
          <p:cNvSpPr txBox="1"/>
          <p:nvPr/>
        </p:nvSpPr>
        <p:spPr>
          <a:xfrm>
            <a:off x="3953281" y="2828918"/>
            <a:ext cx="4309898" cy="369332"/>
          </a:xfrm>
          <a:prstGeom prst="rect">
            <a:avLst/>
          </a:prstGeom>
          <a:noFill/>
        </p:spPr>
        <p:txBody>
          <a:bodyPr wrap="none" rtlCol="0">
            <a:spAutoFit/>
          </a:bodyPr>
          <a:lstStyle/>
          <a:p>
            <a:r>
              <a:rPr lang="en-US" i="1" dirty="0"/>
              <a:t>Noise reduction using 5x5 Gaussian Filtering</a:t>
            </a:r>
          </a:p>
        </p:txBody>
      </p:sp>
      <p:sp>
        <p:nvSpPr>
          <p:cNvPr id="19" name="Rectangle 18"/>
          <p:cNvSpPr/>
          <p:nvPr/>
        </p:nvSpPr>
        <p:spPr>
          <a:xfrm>
            <a:off x="9120796" y="2828918"/>
            <a:ext cx="2587308" cy="646331"/>
          </a:xfrm>
          <a:prstGeom prst="rect">
            <a:avLst/>
          </a:prstGeom>
        </p:spPr>
        <p:txBody>
          <a:bodyPr wrap="square">
            <a:spAutoFit/>
          </a:bodyPr>
          <a:lstStyle/>
          <a:p>
            <a:pPr algn="ctr"/>
            <a:r>
              <a:rPr lang="en-US" i="1" dirty="0"/>
              <a:t>Finding Intensity Gradient of the Image</a:t>
            </a:r>
          </a:p>
        </p:txBody>
      </p:sp>
      <p:sp>
        <p:nvSpPr>
          <p:cNvPr id="21" name="Rectangle 20"/>
          <p:cNvSpPr/>
          <p:nvPr/>
        </p:nvSpPr>
        <p:spPr>
          <a:xfrm>
            <a:off x="8465665" y="5831476"/>
            <a:ext cx="2776401" cy="369332"/>
          </a:xfrm>
          <a:prstGeom prst="rect">
            <a:avLst/>
          </a:prstGeom>
        </p:spPr>
        <p:txBody>
          <a:bodyPr wrap="none">
            <a:spAutoFit/>
          </a:bodyPr>
          <a:lstStyle/>
          <a:p>
            <a:r>
              <a:rPr lang="en-US" i="1" dirty="0"/>
              <a:t>Non-maximum Suppression</a:t>
            </a:r>
          </a:p>
        </p:txBody>
      </p:sp>
      <p:pic>
        <p:nvPicPr>
          <p:cNvPr id="22" name="Picture 21"/>
          <p:cNvPicPr>
            <a:picLocks noChangeAspect="1"/>
          </p:cNvPicPr>
          <p:nvPr/>
        </p:nvPicPr>
        <p:blipFill>
          <a:blip r:embed="rId9"/>
          <a:stretch>
            <a:fillRect/>
          </a:stretch>
        </p:blipFill>
        <p:spPr>
          <a:xfrm>
            <a:off x="4014520" y="4154672"/>
            <a:ext cx="2622269" cy="1577540"/>
          </a:xfrm>
          <a:prstGeom prst="rect">
            <a:avLst/>
          </a:prstGeom>
        </p:spPr>
      </p:pic>
      <p:sp>
        <p:nvSpPr>
          <p:cNvPr id="23" name="Rectangle 22"/>
          <p:cNvSpPr/>
          <p:nvPr/>
        </p:nvSpPr>
        <p:spPr>
          <a:xfrm>
            <a:off x="3757824" y="4031250"/>
            <a:ext cx="3057314" cy="1800225"/>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232348" y="5807705"/>
            <a:ext cx="2404441" cy="369332"/>
          </a:xfrm>
          <a:prstGeom prst="rect">
            <a:avLst/>
          </a:prstGeom>
        </p:spPr>
        <p:txBody>
          <a:bodyPr wrap="none">
            <a:spAutoFit/>
          </a:bodyPr>
          <a:lstStyle/>
          <a:p>
            <a:r>
              <a:rPr lang="en-US" i="1" dirty="0"/>
              <a:t>Hysteresis </a:t>
            </a:r>
            <a:r>
              <a:rPr lang="en-US" i="1" dirty="0" err="1"/>
              <a:t>Thresholding</a:t>
            </a:r>
            <a:endParaRPr lang="en-US" i="1" dirty="0"/>
          </a:p>
        </p:txBody>
      </p:sp>
      <p:sp>
        <p:nvSpPr>
          <p:cNvPr id="26" name="Right Arrow 25"/>
          <p:cNvSpPr/>
          <p:nvPr/>
        </p:nvSpPr>
        <p:spPr>
          <a:xfrm>
            <a:off x="2905745" y="1782121"/>
            <a:ext cx="353060" cy="37147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8668588" y="1723976"/>
            <a:ext cx="353060" cy="37147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flipH="1">
            <a:off x="7101487" y="4721854"/>
            <a:ext cx="353060" cy="37147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flipH="1">
            <a:off x="3067243" y="4787284"/>
            <a:ext cx="353060" cy="37147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rot="16200000" flipH="1">
            <a:off x="10237920" y="3589860"/>
            <a:ext cx="353060" cy="37147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66667" y="6352847"/>
            <a:ext cx="3786614" cy="261610"/>
          </a:xfrm>
          <a:prstGeom prst="rect">
            <a:avLst/>
          </a:prstGeom>
        </p:spPr>
        <p:txBody>
          <a:bodyPr wrap="none">
            <a:spAutoFit/>
          </a:bodyPr>
          <a:lstStyle/>
          <a:p>
            <a:r>
              <a:rPr lang="en-US" sz="1100" dirty="0">
                <a:hlinkClick r:id="rId10"/>
              </a:rPr>
              <a:t>https://docs.opencv.org/trunk/da/d22/tutorial_py_canny.html</a:t>
            </a:r>
            <a:endParaRPr lang="en-US" sz="1100" dirty="0"/>
          </a:p>
        </p:txBody>
      </p:sp>
      <p:sp>
        <p:nvSpPr>
          <p:cNvPr id="32" name="Rectangle 31"/>
          <p:cNvSpPr/>
          <p:nvPr/>
        </p:nvSpPr>
        <p:spPr>
          <a:xfrm>
            <a:off x="166667" y="6580762"/>
            <a:ext cx="3182281" cy="261610"/>
          </a:xfrm>
          <a:prstGeom prst="rect">
            <a:avLst/>
          </a:prstGeom>
        </p:spPr>
        <p:txBody>
          <a:bodyPr wrap="none">
            <a:spAutoFit/>
          </a:bodyPr>
          <a:lstStyle/>
          <a:p>
            <a:r>
              <a:rPr lang="en-US" sz="1100" dirty="0">
                <a:hlinkClick r:id="rId11"/>
              </a:rPr>
              <a:t>https://en.wikipedia.org/wiki/Canny_edge_detector</a:t>
            </a:r>
            <a:endParaRPr lang="en-US" sz="11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07094"/>
            <a:ext cx="7258050" cy="114141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5"/>
          <p:cNvSpPr txBox="1"/>
          <p:nvPr/>
        </p:nvSpPr>
        <p:spPr>
          <a:xfrm>
            <a:off x="374968" y="407094"/>
            <a:ext cx="6677025" cy="923330"/>
          </a:xfrm>
          <a:prstGeom prst="rect">
            <a:avLst/>
          </a:prstGeom>
          <a:noFill/>
        </p:spPr>
        <p:txBody>
          <a:bodyPr wrap="square" rtlCol="0">
            <a:spAutoFit/>
          </a:bodyPr>
          <a:lstStyle/>
          <a:p>
            <a:pPr algn="r"/>
            <a:r>
              <a:rPr lang="en-US" altLang="en-US" sz="5400" i="1" dirty="0">
                <a:solidFill>
                  <a:schemeClr val="bg1"/>
                </a:solidFill>
              </a:rPr>
              <a:t>Canny</a:t>
            </a:r>
            <a:r>
              <a:rPr lang="en-US" altLang="en-US" sz="5400" dirty="0">
                <a:solidFill>
                  <a:schemeClr val="bg1"/>
                </a:solidFill>
              </a:rPr>
              <a:t> Edge Detection</a:t>
            </a:r>
            <a:endParaRPr lang="x-none" altLang="en-US" sz="2400" dirty="0">
              <a:solidFill>
                <a:schemeClr val="bg1"/>
              </a:solidFill>
            </a:endParaRPr>
          </a:p>
        </p:txBody>
      </p:sp>
      <p:pic>
        <p:nvPicPr>
          <p:cNvPr id="3" name="Picture 2"/>
          <p:cNvPicPr>
            <a:picLocks noChangeAspect="1"/>
          </p:cNvPicPr>
          <p:nvPr/>
        </p:nvPicPr>
        <p:blipFill>
          <a:blip r:embed="rId3"/>
          <a:stretch>
            <a:fillRect/>
          </a:stretch>
        </p:blipFill>
        <p:spPr>
          <a:xfrm>
            <a:off x="2076449" y="2044897"/>
            <a:ext cx="6996113" cy="3829451"/>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34075" y="-12700"/>
            <a:ext cx="6259830"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5"/>
          <p:cNvSpPr txBox="1"/>
          <p:nvPr/>
        </p:nvSpPr>
        <p:spPr>
          <a:xfrm>
            <a:off x="5104130" y="1866265"/>
            <a:ext cx="6677025" cy="1661993"/>
          </a:xfrm>
          <a:prstGeom prst="rect">
            <a:avLst/>
          </a:prstGeom>
          <a:noFill/>
        </p:spPr>
        <p:txBody>
          <a:bodyPr wrap="square" rtlCol="0">
            <a:spAutoFit/>
          </a:bodyPr>
          <a:lstStyle/>
          <a:p>
            <a:pPr algn="r"/>
            <a:r>
              <a:rPr lang="en-US" altLang="en-US" sz="5400" dirty="0">
                <a:solidFill>
                  <a:schemeClr val="bg1"/>
                </a:solidFill>
              </a:rPr>
              <a:t>Image Threshold</a:t>
            </a:r>
            <a:endParaRPr lang="x-none" altLang="en-US" sz="2400" dirty="0">
              <a:solidFill>
                <a:schemeClr val="bg1"/>
              </a:solidFill>
            </a:endParaRPr>
          </a:p>
          <a:p>
            <a:pPr algn="r"/>
            <a:endParaRPr lang="x-none" altLang="en-US" sz="2400" dirty="0">
              <a:solidFill>
                <a:schemeClr val="bg1"/>
              </a:solidFill>
            </a:endParaRPr>
          </a:p>
          <a:p>
            <a:pPr algn="r"/>
            <a:r>
              <a:rPr lang="x-none" altLang="en-US" sz="2400" dirty="0">
                <a:solidFill>
                  <a:schemeClr val="bg1"/>
                </a:solidFill>
              </a:rPr>
              <a:t>Python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3737"/>
            <a:ext cx="5715000" cy="359092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34075" y="-12700"/>
            <a:ext cx="6259830"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5"/>
          <p:cNvSpPr txBox="1"/>
          <p:nvPr/>
        </p:nvSpPr>
        <p:spPr>
          <a:xfrm>
            <a:off x="5089842" y="0"/>
            <a:ext cx="6677025" cy="1415772"/>
          </a:xfrm>
          <a:prstGeom prst="rect">
            <a:avLst/>
          </a:prstGeom>
          <a:noFill/>
        </p:spPr>
        <p:txBody>
          <a:bodyPr wrap="square" rtlCol="0">
            <a:spAutoFit/>
          </a:bodyPr>
          <a:lstStyle/>
          <a:p>
            <a:pPr algn="r"/>
            <a:r>
              <a:rPr lang="en-US" altLang="en-US" sz="5400" dirty="0">
                <a:solidFill>
                  <a:schemeClr val="bg1"/>
                </a:solidFill>
              </a:rPr>
              <a:t>Image Threshold</a:t>
            </a:r>
            <a:endParaRPr lang="x-none" altLang="en-US" sz="2400" dirty="0">
              <a:solidFill>
                <a:schemeClr val="bg1"/>
              </a:solidFill>
            </a:endParaRPr>
          </a:p>
          <a:p>
            <a:pPr algn="r"/>
            <a:r>
              <a:rPr lang="en-US" altLang="en-US" sz="3200" dirty="0">
                <a:solidFill>
                  <a:schemeClr val="bg1"/>
                </a:solidFill>
              </a:rPr>
              <a:t>Simple </a:t>
            </a:r>
            <a:r>
              <a:rPr lang="en-US" altLang="en-US" sz="3200" dirty="0" err="1">
                <a:solidFill>
                  <a:schemeClr val="bg1"/>
                </a:solidFill>
              </a:rPr>
              <a:t>Thresholding</a:t>
            </a:r>
            <a:endParaRPr lang="en-US" altLang="en-US" sz="3200" dirty="0">
              <a:solidFill>
                <a:schemeClr val="bg1"/>
              </a:solidFill>
            </a:endParaRPr>
          </a:p>
        </p:txBody>
      </p:sp>
      <p:sp>
        <p:nvSpPr>
          <p:cNvPr id="2" name="Rectangle 1"/>
          <p:cNvSpPr/>
          <p:nvPr/>
        </p:nvSpPr>
        <p:spPr>
          <a:xfrm>
            <a:off x="596900" y="1952823"/>
            <a:ext cx="9704388" cy="369332"/>
          </a:xfrm>
          <a:prstGeom prst="rect">
            <a:avLst/>
          </a:prstGeom>
        </p:spPr>
        <p:txBody>
          <a:bodyPr wrap="square">
            <a:spAutoFit/>
          </a:bodyPr>
          <a:lstStyle/>
          <a:p>
            <a:endParaRPr lang="en-US" dirty="0"/>
          </a:p>
        </p:txBody>
      </p:sp>
      <p:pic>
        <p:nvPicPr>
          <p:cNvPr id="8" name="Picture 7"/>
          <p:cNvPicPr>
            <a:picLocks noChangeAspect="1"/>
          </p:cNvPicPr>
          <p:nvPr/>
        </p:nvPicPr>
        <p:blipFill>
          <a:blip r:embed="rId2"/>
          <a:stretch>
            <a:fillRect/>
          </a:stretch>
        </p:blipFill>
        <p:spPr>
          <a:xfrm>
            <a:off x="806134" y="1952823"/>
            <a:ext cx="4608829" cy="3354467"/>
          </a:xfrm>
          <a:prstGeom prst="rect">
            <a:avLst/>
          </a:prstGeom>
        </p:spPr>
      </p:pic>
      <p:sp>
        <p:nvSpPr>
          <p:cNvPr id="6" name="Rectangle 5"/>
          <p:cNvSpPr/>
          <p:nvPr/>
        </p:nvSpPr>
        <p:spPr>
          <a:xfrm>
            <a:off x="7099498" y="2814448"/>
            <a:ext cx="3928983" cy="1631216"/>
          </a:xfrm>
          <a:prstGeom prst="rect">
            <a:avLst/>
          </a:prstGeom>
        </p:spPr>
        <p:txBody>
          <a:bodyPr wrap="square">
            <a:spAutoFit/>
          </a:bodyPr>
          <a:lstStyle/>
          <a:p>
            <a:r>
              <a:rPr lang="en-US" sz="2000" dirty="0" err="1">
                <a:solidFill>
                  <a:schemeClr val="bg1"/>
                </a:solidFill>
              </a:rPr>
              <a:t>cv.THRESH_BINARY</a:t>
            </a:r>
            <a:endParaRPr lang="en-US" sz="2000" dirty="0">
              <a:solidFill>
                <a:schemeClr val="bg1"/>
              </a:solidFill>
            </a:endParaRPr>
          </a:p>
          <a:p>
            <a:r>
              <a:rPr lang="en-US" sz="2000" dirty="0" err="1">
                <a:solidFill>
                  <a:schemeClr val="bg1"/>
                </a:solidFill>
              </a:rPr>
              <a:t>cv.THRESH_BINARY_INV</a:t>
            </a:r>
            <a:endParaRPr lang="en-US" sz="2000" dirty="0">
              <a:solidFill>
                <a:schemeClr val="bg1"/>
              </a:solidFill>
            </a:endParaRPr>
          </a:p>
          <a:p>
            <a:r>
              <a:rPr lang="en-US" sz="2000" dirty="0" err="1">
                <a:solidFill>
                  <a:schemeClr val="bg1"/>
                </a:solidFill>
              </a:rPr>
              <a:t>cv.THRESH_TRUNC</a:t>
            </a:r>
            <a:endParaRPr lang="en-US" sz="2000" dirty="0">
              <a:solidFill>
                <a:schemeClr val="bg1"/>
              </a:solidFill>
            </a:endParaRPr>
          </a:p>
          <a:p>
            <a:r>
              <a:rPr lang="en-US" sz="2000" dirty="0" err="1">
                <a:solidFill>
                  <a:schemeClr val="bg1"/>
                </a:solidFill>
              </a:rPr>
              <a:t>cv.THRESH_TOZERO</a:t>
            </a:r>
            <a:endParaRPr lang="en-US" sz="2000" dirty="0">
              <a:solidFill>
                <a:schemeClr val="bg1"/>
              </a:solidFill>
            </a:endParaRPr>
          </a:p>
          <a:p>
            <a:r>
              <a:rPr lang="en-US" sz="2000" dirty="0" err="1">
                <a:solidFill>
                  <a:schemeClr val="bg1"/>
                </a:solidFill>
              </a:rPr>
              <a:t>cv.THRESH_TOZERO_INV</a:t>
            </a:r>
            <a:endParaRPr lang="en-US" sz="2000" dirty="0">
              <a:solidFill>
                <a:schemeClr val="bg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07094"/>
            <a:ext cx="7258050" cy="114141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5"/>
          <p:cNvSpPr txBox="1"/>
          <p:nvPr/>
        </p:nvSpPr>
        <p:spPr>
          <a:xfrm>
            <a:off x="374968" y="407094"/>
            <a:ext cx="6677025" cy="923330"/>
          </a:xfrm>
          <a:prstGeom prst="rect">
            <a:avLst/>
          </a:prstGeom>
          <a:noFill/>
        </p:spPr>
        <p:txBody>
          <a:bodyPr wrap="square" rtlCol="0">
            <a:spAutoFit/>
          </a:bodyPr>
          <a:lstStyle/>
          <a:p>
            <a:pPr algn="r"/>
            <a:r>
              <a:rPr lang="en-US" altLang="en-US" sz="5400" dirty="0">
                <a:solidFill>
                  <a:schemeClr val="bg1"/>
                </a:solidFill>
              </a:rPr>
              <a:t>Simple </a:t>
            </a:r>
            <a:r>
              <a:rPr lang="en-US" altLang="en-US" sz="5400" dirty="0" err="1">
                <a:solidFill>
                  <a:schemeClr val="bg1"/>
                </a:solidFill>
              </a:rPr>
              <a:t>Thresholding</a:t>
            </a:r>
            <a:endParaRPr lang="en-US" altLang="en-US" sz="5400" dirty="0">
              <a:solidFill>
                <a:schemeClr val="bg1"/>
              </a:solidFill>
            </a:endParaRPr>
          </a:p>
        </p:txBody>
      </p:sp>
      <p:pic>
        <p:nvPicPr>
          <p:cNvPr id="2" name="Picture 1"/>
          <p:cNvPicPr>
            <a:picLocks noChangeAspect="1"/>
          </p:cNvPicPr>
          <p:nvPr/>
        </p:nvPicPr>
        <p:blipFill>
          <a:blip r:embed="rId3"/>
          <a:stretch>
            <a:fillRect/>
          </a:stretch>
        </p:blipFill>
        <p:spPr>
          <a:xfrm>
            <a:off x="1676400" y="1724025"/>
            <a:ext cx="7733292" cy="51339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34075" y="-12700"/>
            <a:ext cx="6259830"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5"/>
          <p:cNvSpPr txBox="1"/>
          <p:nvPr/>
        </p:nvSpPr>
        <p:spPr>
          <a:xfrm>
            <a:off x="5934075" y="399152"/>
            <a:ext cx="5771515" cy="1446550"/>
          </a:xfrm>
          <a:prstGeom prst="rect">
            <a:avLst/>
          </a:prstGeom>
          <a:noFill/>
        </p:spPr>
        <p:txBody>
          <a:bodyPr wrap="square" rtlCol="0">
            <a:spAutoFit/>
          </a:bodyPr>
          <a:lstStyle/>
          <a:p>
            <a:pPr algn="r"/>
            <a:r>
              <a:rPr lang="en-US" altLang="en-US" sz="4400" dirty="0" err="1">
                <a:solidFill>
                  <a:schemeClr val="bg1"/>
                </a:solidFill>
              </a:rPr>
              <a:t>Terhubung</a:t>
            </a:r>
            <a:r>
              <a:rPr lang="en-US" altLang="en-US" sz="4400" dirty="0">
                <a:solidFill>
                  <a:schemeClr val="bg1"/>
                </a:solidFill>
              </a:rPr>
              <a:t> </a:t>
            </a:r>
            <a:r>
              <a:rPr lang="en-US" altLang="en-US" sz="4400" dirty="0" err="1">
                <a:solidFill>
                  <a:schemeClr val="bg1"/>
                </a:solidFill>
              </a:rPr>
              <a:t>Ke</a:t>
            </a:r>
            <a:r>
              <a:rPr lang="en-US" altLang="en-US" sz="4400" dirty="0">
                <a:solidFill>
                  <a:schemeClr val="bg1"/>
                </a:solidFill>
              </a:rPr>
              <a:t> Raspberry</a:t>
            </a:r>
          </a:p>
          <a:p>
            <a:pPr algn="r"/>
            <a:r>
              <a:rPr lang="en-US" altLang="en-US" sz="4400" dirty="0">
                <a:solidFill>
                  <a:schemeClr val="bg1"/>
                </a:solidFill>
              </a:rPr>
              <a:t>VNC</a:t>
            </a:r>
            <a:endParaRPr lang="x-none" altLang="en-US" dirty="0">
              <a:solidFill>
                <a:schemeClr val="bg1"/>
              </a:solidFill>
            </a:endParaRPr>
          </a:p>
        </p:txBody>
      </p:sp>
      <p:pic>
        <p:nvPicPr>
          <p:cNvPr id="2" name="Picture 1"/>
          <p:cNvPicPr>
            <a:picLocks noChangeAspect="1"/>
          </p:cNvPicPr>
          <p:nvPr/>
        </p:nvPicPr>
        <p:blipFill>
          <a:blip r:embed="rId2"/>
          <a:stretch>
            <a:fillRect/>
          </a:stretch>
        </p:blipFill>
        <p:spPr>
          <a:xfrm>
            <a:off x="602957" y="1122427"/>
            <a:ext cx="2743066" cy="3718510"/>
          </a:xfrm>
          <a:prstGeom prst="rect">
            <a:avLst/>
          </a:prstGeom>
          <a:ln>
            <a:solidFill>
              <a:schemeClr val="bg2">
                <a:lumMod val="75000"/>
              </a:schemeClr>
            </a:solidFill>
          </a:ln>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8667" y="308750"/>
            <a:ext cx="504050" cy="504050"/>
          </a:xfrm>
          <a:prstGeom prst="rect">
            <a:avLst/>
          </a:prstGeom>
        </p:spPr>
      </p:pic>
      <p:pic>
        <p:nvPicPr>
          <p:cNvPr id="3" name="Picture 2"/>
          <p:cNvPicPr>
            <a:picLocks noChangeAspect="1"/>
          </p:cNvPicPr>
          <p:nvPr/>
        </p:nvPicPr>
        <p:blipFill rotWithShape="1">
          <a:blip r:embed="rId4"/>
          <a:srcRect b="9816"/>
          <a:stretch>
            <a:fillRect/>
          </a:stretch>
        </p:blipFill>
        <p:spPr>
          <a:xfrm>
            <a:off x="2404104" y="2591720"/>
            <a:ext cx="6151921" cy="3939357"/>
          </a:xfrm>
          <a:prstGeom prst="rect">
            <a:avLst/>
          </a:prstGeom>
          <a:ln>
            <a:solidFill>
              <a:schemeClr val="bg2">
                <a:lumMod val="75000"/>
              </a:schemeClr>
            </a:solidFill>
          </a:ln>
        </p:spPr>
      </p:pic>
      <p:sp>
        <p:nvSpPr>
          <p:cNvPr id="12" name="TextBox 11"/>
          <p:cNvSpPr txBox="1"/>
          <p:nvPr/>
        </p:nvSpPr>
        <p:spPr>
          <a:xfrm>
            <a:off x="2268506" y="376109"/>
            <a:ext cx="1242520" cy="369332"/>
          </a:xfrm>
          <a:prstGeom prst="rect">
            <a:avLst/>
          </a:prstGeom>
          <a:noFill/>
        </p:spPr>
        <p:txBody>
          <a:bodyPr wrap="none" rtlCol="0">
            <a:spAutoFit/>
          </a:bodyPr>
          <a:lstStyle/>
          <a:p>
            <a:r>
              <a:rPr lang="en-US" dirty="0"/>
              <a:t>VNC Server</a:t>
            </a:r>
          </a:p>
        </p:txBody>
      </p:sp>
      <p:pic>
        <p:nvPicPr>
          <p:cNvPr id="14" name="Picture 13"/>
          <p:cNvPicPr>
            <a:picLocks noChangeAspect="1"/>
          </p:cNvPicPr>
          <p:nvPr/>
        </p:nvPicPr>
        <p:blipFill>
          <a:blip r:embed="rId5"/>
          <a:stretch>
            <a:fillRect/>
          </a:stretch>
        </p:blipFill>
        <p:spPr>
          <a:xfrm>
            <a:off x="4912607" y="3422015"/>
            <a:ext cx="5074404" cy="2901950"/>
          </a:xfrm>
          <a:prstGeom prst="rect">
            <a:avLst/>
          </a:prstGeom>
          <a:ln>
            <a:solidFill>
              <a:schemeClr val="bg2">
                <a:lumMod val="75000"/>
              </a:schemeClr>
            </a:solid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201613"/>
            <a:ext cx="11129963" cy="9233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5"/>
          <p:cNvSpPr txBox="1"/>
          <p:nvPr/>
        </p:nvSpPr>
        <p:spPr>
          <a:xfrm>
            <a:off x="2700337" y="153888"/>
            <a:ext cx="8286749" cy="923330"/>
          </a:xfrm>
          <a:prstGeom prst="rect">
            <a:avLst/>
          </a:prstGeom>
          <a:noFill/>
        </p:spPr>
        <p:txBody>
          <a:bodyPr wrap="square" rtlCol="0">
            <a:spAutoFit/>
          </a:bodyPr>
          <a:lstStyle/>
          <a:p>
            <a:pPr algn="r"/>
            <a:r>
              <a:rPr lang="en-US" altLang="en-US" sz="5400" dirty="0">
                <a:solidFill>
                  <a:schemeClr val="bg1"/>
                </a:solidFill>
              </a:rPr>
              <a:t>Image Threshold </a:t>
            </a:r>
            <a:r>
              <a:rPr lang="en-US" altLang="en-US" sz="3200" dirty="0">
                <a:solidFill>
                  <a:schemeClr val="bg1"/>
                </a:solidFill>
              </a:rPr>
              <a:t>Otsu's </a:t>
            </a:r>
            <a:r>
              <a:rPr lang="en-US" altLang="en-US" sz="3200" dirty="0" err="1">
                <a:solidFill>
                  <a:schemeClr val="bg1"/>
                </a:solidFill>
              </a:rPr>
              <a:t>Binarization</a:t>
            </a:r>
            <a:endParaRPr lang="en-US" altLang="en-US" sz="3200" dirty="0">
              <a:solidFill>
                <a:schemeClr val="bg1"/>
              </a:solidFill>
            </a:endParaRPr>
          </a:p>
        </p:txBody>
      </p:sp>
      <p:pic>
        <p:nvPicPr>
          <p:cNvPr id="3" name="Picture 2"/>
          <p:cNvPicPr>
            <a:picLocks noChangeAspect="1"/>
          </p:cNvPicPr>
          <p:nvPr/>
        </p:nvPicPr>
        <p:blipFill>
          <a:blip r:embed="rId2"/>
          <a:stretch>
            <a:fillRect/>
          </a:stretch>
        </p:blipFill>
        <p:spPr>
          <a:xfrm>
            <a:off x="4176718" y="1667073"/>
            <a:ext cx="4022605" cy="2231349"/>
          </a:xfrm>
          <a:prstGeom prst="rect">
            <a:avLst/>
          </a:prstGeom>
          <a:ln>
            <a:solidFill>
              <a:srgbClr val="808080"/>
            </a:solidFill>
            <a:prstDash val="lgDash"/>
          </a:ln>
        </p:spPr>
      </p:pic>
      <p:pic>
        <p:nvPicPr>
          <p:cNvPr id="7" name="Picture 6"/>
          <p:cNvPicPr>
            <a:picLocks noChangeAspect="1"/>
          </p:cNvPicPr>
          <p:nvPr/>
        </p:nvPicPr>
        <p:blipFill>
          <a:blip r:embed="rId3"/>
          <a:stretch>
            <a:fillRect/>
          </a:stretch>
        </p:blipFill>
        <p:spPr>
          <a:xfrm>
            <a:off x="256395" y="1849039"/>
            <a:ext cx="2751918" cy="2049383"/>
          </a:xfrm>
          <a:prstGeom prst="rect">
            <a:avLst/>
          </a:prstGeom>
        </p:spPr>
      </p:pic>
      <p:pic>
        <p:nvPicPr>
          <p:cNvPr id="9" name="Picture 8"/>
          <p:cNvPicPr>
            <a:picLocks noChangeAspect="1"/>
          </p:cNvPicPr>
          <p:nvPr/>
        </p:nvPicPr>
        <p:blipFill>
          <a:blip r:embed="rId4"/>
          <a:stretch>
            <a:fillRect/>
          </a:stretch>
        </p:blipFill>
        <p:spPr>
          <a:xfrm>
            <a:off x="8856608" y="1667073"/>
            <a:ext cx="3080594" cy="2231349"/>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9530" y="4012726"/>
            <a:ext cx="3635489" cy="2726617"/>
          </a:xfrm>
          <a:prstGeom prst="rect">
            <a:avLst/>
          </a:prstGeom>
        </p:spPr>
      </p:pic>
      <p:sp>
        <p:nvSpPr>
          <p:cNvPr id="12" name="Right Arrow 11"/>
          <p:cNvSpPr/>
          <p:nvPr/>
        </p:nvSpPr>
        <p:spPr>
          <a:xfrm>
            <a:off x="3382591" y="2502255"/>
            <a:ext cx="353060" cy="37147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8390537" y="2502255"/>
            <a:ext cx="353060" cy="37147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889202" y="4012726"/>
            <a:ext cx="3048000" cy="1200329"/>
          </a:xfrm>
          <a:prstGeom prst="rect">
            <a:avLst/>
          </a:prstGeom>
        </p:spPr>
        <p:txBody>
          <a:bodyPr wrap="square">
            <a:spAutoFit/>
          </a:bodyPr>
          <a:lstStyle/>
          <a:p>
            <a:r>
              <a:rPr lang="en-US" i="1" dirty="0"/>
              <a:t> Otsu's algorithm tries to find a threshold value (t) which minimizes the </a:t>
            </a:r>
            <a:r>
              <a:rPr lang="en-US" b="1" i="1" dirty="0"/>
              <a:t>weighted within-class variance</a:t>
            </a:r>
          </a:p>
        </p:txBody>
      </p:sp>
      <p:sp>
        <p:nvSpPr>
          <p:cNvPr id="16" name="Rectangle 15"/>
          <p:cNvSpPr/>
          <p:nvPr/>
        </p:nvSpPr>
        <p:spPr>
          <a:xfrm>
            <a:off x="92020" y="6477733"/>
            <a:ext cx="6096000" cy="261610"/>
          </a:xfrm>
          <a:prstGeom prst="rect">
            <a:avLst/>
          </a:prstGeom>
        </p:spPr>
        <p:txBody>
          <a:bodyPr>
            <a:spAutoFit/>
          </a:bodyPr>
          <a:lstStyle/>
          <a:p>
            <a:r>
              <a:rPr lang="en-US" sz="1100" dirty="0">
                <a:hlinkClick r:id="rId6"/>
              </a:rPr>
              <a:t>https://docs.opencv.org/master/d7/d4d/tutorial_py_thresholding.html</a:t>
            </a:r>
            <a:endParaRPr lang="en-US" sz="1100" dirty="0"/>
          </a:p>
        </p:txBody>
      </p:sp>
      <p:sp>
        <p:nvSpPr>
          <p:cNvPr id="17" name="Rectangle 16"/>
          <p:cNvSpPr/>
          <p:nvPr/>
        </p:nvSpPr>
        <p:spPr>
          <a:xfrm>
            <a:off x="92020" y="6256339"/>
            <a:ext cx="3004349" cy="261610"/>
          </a:xfrm>
          <a:prstGeom prst="rect">
            <a:avLst/>
          </a:prstGeom>
        </p:spPr>
        <p:txBody>
          <a:bodyPr wrap="none">
            <a:spAutoFit/>
          </a:bodyPr>
          <a:lstStyle/>
          <a:p>
            <a:r>
              <a:rPr lang="en-US" sz="1100" dirty="0">
                <a:hlinkClick r:id="rId7"/>
              </a:rPr>
              <a:t>https://en.wikipedia.org/wiki/Otsu%27s_method</a:t>
            </a:r>
            <a:endParaRPr lang="en-US" sz="11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07094"/>
            <a:ext cx="7258050" cy="114141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5"/>
          <p:cNvSpPr txBox="1"/>
          <p:nvPr/>
        </p:nvSpPr>
        <p:spPr>
          <a:xfrm>
            <a:off x="374968" y="407094"/>
            <a:ext cx="6677025" cy="923330"/>
          </a:xfrm>
          <a:prstGeom prst="rect">
            <a:avLst/>
          </a:prstGeom>
          <a:noFill/>
        </p:spPr>
        <p:txBody>
          <a:bodyPr wrap="square" rtlCol="0">
            <a:spAutoFit/>
          </a:bodyPr>
          <a:lstStyle/>
          <a:p>
            <a:pPr algn="r"/>
            <a:r>
              <a:rPr lang="en-US" altLang="en-US" sz="5400" dirty="0">
                <a:solidFill>
                  <a:schemeClr val="bg1"/>
                </a:solidFill>
              </a:rPr>
              <a:t>Otsu's </a:t>
            </a:r>
            <a:r>
              <a:rPr lang="en-US" altLang="en-US" sz="5400" dirty="0" err="1">
                <a:solidFill>
                  <a:schemeClr val="bg1"/>
                </a:solidFill>
              </a:rPr>
              <a:t>Thresholding</a:t>
            </a:r>
            <a:endParaRPr lang="en-US" altLang="en-US" sz="5400" dirty="0">
              <a:solidFill>
                <a:schemeClr val="bg1"/>
              </a:solidFill>
            </a:endParaRPr>
          </a:p>
        </p:txBody>
      </p:sp>
      <p:pic>
        <p:nvPicPr>
          <p:cNvPr id="3" name="Picture 2"/>
          <p:cNvPicPr>
            <a:picLocks noChangeAspect="1"/>
          </p:cNvPicPr>
          <p:nvPr/>
        </p:nvPicPr>
        <p:blipFill rotWithShape="1">
          <a:blip r:embed="rId3"/>
          <a:srcRect b="1614"/>
          <a:stretch>
            <a:fillRect/>
          </a:stretch>
        </p:blipFill>
        <p:spPr>
          <a:xfrm>
            <a:off x="1733549" y="1548507"/>
            <a:ext cx="7652291" cy="5223768"/>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934075" y="-12700"/>
            <a:ext cx="6259830"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5104130" y="1866265"/>
            <a:ext cx="6677025" cy="1754326"/>
          </a:xfrm>
          <a:prstGeom prst="rect">
            <a:avLst/>
          </a:prstGeom>
          <a:noFill/>
        </p:spPr>
        <p:txBody>
          <a:bodyPr wrap="square" rtlCol="0">
            <a:spAutoFit/>
          </a:bodyPr>
          <a:lstStyle/>
          <a:p>
            <a:pPr algn="r"/>
            <a:r>
              <a:rPr lang="en-US" altLang="en-US" sz="5400" dirty="0">
                <a:solidFill>
                  <a:schemeClr val="bg1"/>
                </a:solidFill>
              </a:rPr>
              <a:t>Detecting and </a:t>
            </a:r>
          </a:p>
          <a:p>
            <a:pPr algn="r"/>
            <a:r>
              <a:rPr lang="en-US" altLang="en-US" sz="5400" dirty="0">
                <a:solidFill>
                  <a:schemeClr val="bg1"/>
                </a:solidFill>
              </a:rPr>
              <a:t>Drawing Contours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825" y="1001315"/>
            <a:ext cx="4762500" cy="2990850"/>
          </a:xfrm>
          <a:prstGeom prst="rect">
            <a:avLst/>
          </a:prstGeom>
        </p:spPr>
      </p:pic>
      <p:sp>
        <p:nvSpPr>
          <p:cNvPr id="10" name="Rectangle 9"/>
          <p:cNvSpPr/>
          <p:nvPr/>
        </p:nvSpPr>
        <p:spPr>
          <a:xfrm>
            <a:off x="1004888" y="3992165"/>
            <a:ext cx="4738687" cy="1477328"/>
          </a:xfrm>
          <a:prstGeom prst="rect">
            <a:avLst/>
          </a:prstGeom>
        </p:spPr>
        <p:txBody>
          <a:bodyPr wrap="square">
            <a:spAutoFit/>
          </a:bodyPr>
          <a:lstStyle/>
          <a:p>
            <a:r>
              <a:rPr lang="en-US" b="1" dirty="0">
                <a:solidFill>
                  <a:srgbClr val="000000"/>
                </a:solidFill>
              </a:rPr>
              <a:t>Contours :</a:t>
            </a:r>
            <a:r>
              <a:rPr lang="en-US" dirty="0">
                <a:solidFill>
                  <a:srgbClr val="000000"/>
                </a:solidFill>
              </a:rPr>
              <a:t> curve joining all the continuous points (along the boundary), having same color or intensity. The contours are a useful tool for shape analysis and object detection and recognition.</a:t>
            </a: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42547"/>
            <a:ext cx="9144000" cy="108426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1982470" y="142547"/>
            <a:ext cx="11126470" cy="830997"/>
          </a:xfrm>
          <a:prstGeom prst="rect">
            <a:avLst/>
          </a:prstGeom>
          <a:noFill/>
        </p:spPr>
        <p:txBody>
          <a:bodyPr wrap="square" rtlCol="0">
            <a:spAutoFit/>
          </a:bodyPr>
          <a:lstStyle/>
          <a:p>
            <a:pPr algn="r"/>
            <a:r>
              <a:rPr lang="en-US" altLang="en-US" sz="4800" dirty="0">
                <a:solidFill>
                  <a:schemeClr val="bg1"/>
                </a:solidFill>
              </a:rPr>
              <a:t>Detecting and Drawing Contours</a:t>
            </a:r>
            <a:endParaRPr lang="x-none" altLang="en-US" sz="2000" dirty="0">
              <a:solidFill>
                <a:schemeClr val="bg1"/>
              </a:solidFill>
            </a:endParaRPr>
          </a:p>
        </p:txBody>
      </p:sp>
      <p:pic>
        <p:nvPicPr>
          <p:cNvPr id="4" name="Picture 3"/>
          <p:cNvPicPr>
            <a:picLocks noChangeAspect="1"/>
          </p:cNvPicPr>
          <p:nvPr/>
        </p:nvPicPr>
        <p:blipFill>
          <a:blip r:embed="rId3"/>
          <a:stretch>
            <a:fillRect/>
          </a:stretch>
        </p:blipFill>
        <p:spPr>
          <a:xfrm>
            <a:off x="723900" y="1267229"/>
            <a:ext cx="10234613" cy="5590771"/>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57238" y="4858631"/>
            <a:ext cx="7514878" cy="646331"/>
          </a:xfrm>
          <a:prstGeom prst="rect">
            <a:avLst/>
          </a:prstGeom>
        </p:spPr>
        <p:txBody>
          <a:bodyPr wrap="none">
            <a:spAutoFit/>
          </a:bodyPr>
          <a:lstStyle/>
          <a:p>
            <a:r>
              <a:rPr lang="en-US" b="1" dirty="0"/>
              <a:t>cv2.CHAIN_APPROX_NONE</a:t>
            </a:r>
            <a:r>
              <a:rPr lang="en-US" dirty="0"/>
              <a:t>, all the boundary points are stored</a:t>
            </a:r>
          </a:p>
          <a:p>
            <a:r>
              <a:rPr lang="en-US" b="1" dirty="0"/>
              <a:t>cv2.CHAIN_APPROX_SIMPLE</a:t>
            </a:r>
            <a:r>
              <a:rPr lang="en-US" dirty="0"/>
              <a:t>, only end points / corner of that shape are stored</a:t>
            </a:r>
          </a:p>
        </p:txBody>
      </p:sp>
      <p:pic>
        <p:nvPicPr>
          <p:cNvPr id="8" name="Picture 7"/>
          <p:cNvPicPr>
            <a:picLocks noChangeAspect="1"/>
          </p:cNvPicPr>
          <p:nvPr/>
        </p:nvPicPr>
        <p:blipFill>
          <a:blip r:embed="rId2"/>
          <a:stretch>
            <a:fillRect/>
          </a:stretch>
        </p:blipFill>
        <p:spPr>
          <a:xfrm>
            <a:off x="780730" y="2150531"/>
            <a:ext cx="4248150" cy="1524000"/>
          </a:xfrm>
          <a:prstGeom prst="rect">
            <a:avLst/>
          </a:prstGeom>
        </p:spPr>
      </p:pic>
      <p:sp>
        <p:nvSpPr>
          <p:cNvPr id="12" name="Rectangle 11"/>
          <p:cNvSpPr/>
          <p:nvPr/>
        </p:nvSpPr>
        <p:spPr>
          <a:xfrm>
            <a:off x="757238" y="3988185"/>
            <a:ext cx="6284911" cy="646331"/>
          </a:xfrm>
          <a:prstGeom prst="rect">
            <a:avLst/>
          </a:prstGeom>
        </p:spPr>
        <p:txBody>
          <a:bodyPr wrap="square">
            <a:spAutoFit/>
          </a:bodyPr>
          <a:lstStyle/>
          <a:p>
            <a:r>
              <a:rPr lang="en-US" dirty="0"/>
              <a:t>with </a:t>
            </a:r>
            <a:r>
              <a:rPr lang="en-US" b="1" dirty="0"/>
              <a:t>cv2.CHAIN_APPROX_NONE</a:t>
            </a:r>
            <a:r>
              <a:rPr lang="en-US" dirty="0"/>
              <a:t> (734 points) and second image shows the one with </a:t>
            </a:r>
            <a:r>
              <a:rPr lang="en-US" b="1" dirty="0"/>
              <a:t>cv2.CHAIN_APPROX_SIMPLE</a:t>
            </a:r>
            <a:r>
              <a:rPr lang="en-US" dirty="0"/>
              <a:t> (only 4 points)</a:t>
            </a:r>
          </a:p>
        </p:txBody>
      </p:sp>
      <p:sp>
        <p:nvSpPr>
          <p:cNvPr id="13" name="Rectangle 12"/>
          <p:cNvSpPr/>
          <p:nvPr/>
        </p:nvSpPr>
        <p:spPr>
          <a:xfrm>
            <a:off x="0" y="6444728"/>
            <a:ext cx="6096000" cy="261610"/>
          </a:xfrm>
          <a:prstGeom prst="rect">
            <a:avLst/>
          </a:prstGeom>
        </p:spPr>
        <p:txBody>
          <a:bodyPr>
            <a:spAutoFit/>
          </a:bodyPr>
          <a:lstStyle/>
          <a:p>
            <a:r>
              <a:rPr lang="en-US" sz="1100" dirty="0">
                <a:hlinkClick r:id="rId3"/>
              </a:rPr>
              <a:t>https://docs.opencv.org/master/d4/d73/tutorial_py_contours_begin.html</a:t>
            </a:r>
            <a:endParaRPr lang="en-US" sz="1100" dirty="0"/>
          </a:p>
        </p:txBody>
      </p:sp>
      <p:sp>
        <p:nvSpPr>
          <p:cNvPr id="14" name="Rectangle 13"/>
          <p:cNvSpPr/>
          <p:nvPr/>
        </p:nvSpPr>
        <p:spPr>
          <a:xfrm>
            <a:off x="1" y="380434"/>
            <a:ext cx="10101262" cy="129698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Box 5"/>
          <p:cNvSpPr txBox="1"/>
          <p:nvPr/>
        </p:nvSpPr>
        <p:spPr>
          <a:xfrm>
            <a:off x="400049" y="567262"/>
            <a:ext cx="9586914" cy="923330"/>
          </a:xfrm>
          <a:prstGeom prst="rect">
            <a:avLst/>
          </a:prstGeom>
          <a:noFill/>
        </p:spPr>
        <p:txBody>
          <a:bodyPr wrap="square" rtlCol="0">
            <a:spAutoFit/>
          </a:bodyPr>
          <a:lstStyle/>
          <a:p>
            <a:pPr algn="r"/>
            <a:r>
              <a:rPr lang="en-US" altLang="en-US" sz="5400" dirty="0">
                <a:solidFill>
                  <a:schemeClr val="bg1"/>
                </a:solidFill>
              </a:rPr>
              <a:t>Contour approximation method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727076" y="2154237"/>
          <a:ext cx="11245881" cy="3872218"/>
        </p:xfrm>
        <a:graphic>
          <a:graphicData uri="http://schemas.openxmlformats.org/drawingml/2006/table">
            <a:tbl>
              <a:tblPr/>
              <a:tblGrid>
                <a:gridCol w="2830512">
                  <a:extLst>
                    <a:ext uri="{9D8B030D-6E8A-4147-A177-3AD203B41FA5}">
                      <a16:colId xmlns:a16="http://schemas.microsoft.com/office/drawing/2014/main" xmlns="" val="20000"/>
                    </a:ext>
                  </a:extLst>
                </a:gridCol>
                <a:gridCol w="8415369">
                  <a:extLst>
                    <a:ext uri="{9D8B030D-6E8A-4147-A177-3AD203B41FA5}">
                      <a16:colId xmlns:a16="http://schemas.microsoft.com/office/drawing/2014/main" xmlns="" val="20001"/>
                    </a:ext>
                  </a:extLst>
                </a:gridCol>
              </a:tblGrid>
              <a:tr h="354608">
                <a:tc>
                  <a:txBody>
                    <a:bodyPr/>
                    <a:lstStyle/>
                    <a:p>
                      <a:r>
                        <a:rPr lang="en-US" sz="1700" b="1" dirty="0"/>
                        <a:t>Mode</a:t>
                      </a:r>
                    </a:p>
                  </a:txBody>
                  <a:tcPr marL="88652" marR="88652" marT="44326" marB="44326"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dirty="0"/>
                        <a:t>Description</a:t>
                      </a:r>
                    </a:p>
                  </a:txBody>
                  <a:tcPr marL="88652" marR="88652" marT="44326" marB="44326"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844041">
                <a:tc>
                  <a:txBody>
                    <a:bodyPr/>
                    <a:lstStyle/>
                    <a:p>
                      <a:pPr fontAlgn="t"/>
                      <a:r>
                        <a:rPr lang="en-US" sz="1700" b="0" dirty="0">
                          <a:effectLst/>
                          <a:latin typeface="Helvetica" panose="020B0604020202020204" pitchFamily="34" charset="0"/>
                        </a:rPr>
                        <a:t>cv2.RETR_EXTERNAL</a:t>
                      </a:r>
                    </a:p>
                  </a:txBody>
                  <a:tcPr marL="64642" marR="64642" marT="27704" marB="184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b="0" dirty="0">
                          <a:effectLst/>
                          <a:latin typeface="Helvetica" panose="020B0604020202020204" pitchFamily="34" charset="0"/>
                        </a:rPr>
                        <a:t>retrieves only the extreme outer contours. </a:t>
                      </a:r>
                    </a:p>
                    <a:p>
                      <a:r>
                        <a:rPr lang="en-US" sz="1700" b="0" dirty="0">
                          <a:effectLst/>
                          <a:latin typeface="Helvetica" panose="020B0604020202020204" pitchFamily="34" charset="0"/>
                        </a:rPr>
                        <a:t>It sets</a:t>
                      </a:r>
                      <a:r>
                        <a:rPr lang="en-US" sz="1700" b="0" i="1" dirty="0">
                          <a:effectLst/>
                          <a:latin typeface="Helvetica" panose="020B0604020202020204" pitchFamily="34" charset="0"/>
                        </a:rPr>
                        <a:t> hierarchy[</a:t>
                      </a:r>
                      <a:r>
                        <a:rPr lang="en-US" sz="1700" b="0" i="1" dirty="0" err="1">
                          <a:effectLst/>
                          <a:latin typeface="Helvetica" panose="020B0604020202020204" pitchFamily="34" charset="0"/>
                        </a:rPr>
                        <a:t>i</a:t>
                      </a:r>
                      <a:r>
                        <a:rPr lang="en-US" sz="1700" b="0" i="1" dirty="0">
                          <a:effectLst/>
                          <a:latin typeface="Helvetica" panose="020B0604020202020204" pitchFamily="34" charset="0"/>
                        </a:rPr>
                        <a:t>][2] = hierarchy[</a:t>
                      </a:r>
                      <a:r>
                        <a:rPr lang="en-US" sz="1700" b="0" i="1" dirty="0" err="1">
                          <a:effectLst/>
                          <a:latin typeface="Helvetica" panose="020B0604020202020204" pitchFamily="34" charset="0"/>
                        </a:rPr>
                        <a:t>i</a:t>
                      </a:r>
                      <a:r>
                        <a:rPr lang="en-US" sz="1700" b="0" i="1" dirty="0">
                          <a:effectLst/>
                          <a:latin typeface="Helvetica" panose="020B0604020202020204" pitchFamily="34" charset="0"/>
                        </a:rPr>
                        <a:t>][3] = -1</a:t>
                      </a:r>
                      <a:r>
                        <a:rPr lang="en-US" sz="1700" b="0" dirty="0">
                          <a:effectLst/>
                          <a:latin typeface="Helvetica" panose="020B0604020202020204" pitchFamily="34" charset="0"/>
                        </a:rPr>
                        <a:t> for all the contours.</a:t>
                      </a:r>
                    </a:p>
                  </a:txBody>
                  <a:tcPr marL="64642" marR="64642" marT="27704" marB="184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78085">
                <a:tc>
                  <a:txBody>
                    <a:bodyPr/>
                    <a:lstStyle/>
                    <a:p>
                      <a:pPr fontAlgn="t"/>
                      <a:r>
                        <a:rPr lang="en-US" sz="1700" b="0" dirty="0">
                          <a:effectLst/>
                          <a:latin typeface="Helvetica" panose="020B0604020202020204" pitchFamily="34" charset="0"/>
                        </a:rPr>
                        <a:t>cv2.RETR_LIST</a:t>
                      </a:r>
                    </a:p>
                  </a:txBody>
                  <a:tcPr marL="64642" marR="64642" marT="27704" marB="184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b="0" dirty="0">
                          <a:effectLst/>
                          <a:latin typeface="Helvetica" panose="020B0604020202020204" pitchFamily="34" charset="0"/>
                        </a:rPr>
                        <a:t>retrieves all of the contours without establishing any hierarchical relationships.</a:t>
                      </a:r>
                    </a:p>
                  </a:txBody>
                  <a:tcPr marL="64642" marR="64642" marT="27704" marB="184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169667">
                <a:tc>
                  <a:txBody>
                    <a:bodyPr/>
                    <a:lstStyle/>
                    <a:p>
                      <a:pPr fontAlgn="t"/>
                      <a:r>
                        <a:rPr lang="en-US" sz="1700" b="0" dirty="0">
                          <a:effectLst/>
                          <a:latin typeface="Helvetica" panose="020B0604020202020204" pitchFamily="34" charset="0"/>
                        </a:rPr>
                        <a:t>cv2.RETR_CCOMP</a:t>
                      </a:r>
                    </a:p>
                  </a:txBody>
                  <a:tcPr marL="64642" marR="64642" marT="27704" marB="184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b="0" dirty="0">
                          <a:effectLst/>
                          <a:latin typeface="Helvetica" panose="020B0604020202020204" pitchFamily="34" charset="0"/>
                        </a:rPr>
                        <a:t>retrieves all of the contours and organizes them into a two-level hierarchy. At the top level, there are external boundaries of the components. At the second level, there are boundaries of the holes. If there is another contour inside a hole of a connected component, it is still put at the top level.</a:t>
                      </a:r>
                    </a:p>
                  </a:txBody>
                  <a:tcPr marL="64642" marR="64642" marT="27704" marB="184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78085">
                <a:tc>
                  <a:txBody>
                    <a:bodyPr/>
                    <a:lstStyle/>
                    <a:p>
                      <a:pPr fontAlgn="t"/>
                      <a:r>
                        <a:rPr lang="en-US" sz="1700" b="0" dirty="0">
                          <a:effectLst/>
                          <a:latin typeface="Helvetica" panose="020B0604020202020204" pitchFamily="34" charset="0"/>
                        </a:rPr>
                        <a:t>cv2.RETR_TREE</a:t>
                      </a:r>
                    </a:p>
                  </a:txBody>
                  <a:tcPr marL="64642" marR="64642" marT="27704" marB="184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700" b="0" dirty="0">
                          <a:effectLst/>
                          <a:latin typeface="Helvetica" panose="020B0604020202020204" pitchFamily="34" charset="0"/>
                        </a:rPr>
                        <a:t>retrieves all of the contours and reconstructs a full hierarchy of nested contours.</a:t>
                      </a:r>
                    </a:p>
                  </a:txBody>
                  <a:tcPr marL="64642" marR="64642" marT="27704" marB="184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0">
                <a:tc>
                  <a:txBody>
                    <a:bodyPr/>
                    <a:lstStyle/>
                    <a:p>
                      <a:pPr fontAlgn="t"/>
                      <a:r>
                        <a:rPr lang="en-US" sz="1700" b="0" dirty="0">
                          <a:effectLst/>
                          <a:latin typeface="Helvetica" panose="020B0604020202020204" pitchFamily="34" charset="0"/>
                        </a:rPr>
                        <a:t>cv2.RETR_FLOODFILL</a:t>
                      </a:r>
                    </a:p>
                  </a:txBody>
                  <a:tcPr marL="64642" marR="64642" marT="27704" marB="18469"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700" dirty="0"/>
                    </a:p>
                  </a:txBody>
                  <a:tcPr marL="88652" marR="88652" marT="44326" marB="44326" anchor="ctr">
                    <a:lnL w="9525" cap="flat" cmpd="sng" algn="ctr">
                      <a:no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bl>
          </a:graphicData>
        </a:graphic>
      </p:graphicFrame>
      <p:sp>
        <p:nvSpPr>
          <p:cNvPr id="5" name="Rectangle 1"/>
          <p:cNvSpPr>
            <a:spLocks noChangeArrowheads="1"/>
          </p:cNvSpPr>
          <p:nvPr/>
        </p:nvSpPr>
        <p:spPr bwMode="auto">
          <a:xfrm>
            <a:off x="727076" y="14684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p:cNvSpPr/>
          <p:nvPr/>
        </p:nvSpPr>
        <p:spPr>
          <a:xfrm>
            <a:off x="1" y="380434"/>
            <a:ext cx="7315200" cy="129698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5"/>
          <p:cNvSpPr txBox="1"/>
          <p:nvPr/>
        </p:nvSpPr>
        <p:spPr>
          <a:xfrm>
            <a:off x="400049" y="567262"/>
            <a:ext cx="6786563" cy="923330"/>
          </a:xfrm>
          <a:prstGeom prst="rect">
            <a:avLst/>
          </a:prstGeom>
          <a:noFill/>
        </p:spPr>
        <p:txBody>
          <a:bodyPr wrap="square" rtlCol="0">
            <a:spAutoFit/>
          </a:bodyPr>
          <a:lstStyle/>
          <a:p>
            <a:pPr algn="r"/>
            <a:r>
              <a:rPr lang="en-US" altLang="en-US" sz="5400" dirty="0">
                <a:solidFill>
                  <a:schemeClr val="bg1"/>
                </a:solidFill>
              </a:rPr>
              <a:t>Contour retrieval mode</a:t>
            </a:r>
          </a:p>
        </p:txBody>
      </p:sp>
      <p:sp>
        <p:nvSpPr>
          <p:cNvPr id="8" name="Rectangle 7"/>
          <p:cNvSpPr/>
          <p:nvPr/>
        </p:nvSpPr>
        <p:spPr>
          <a:xfrm>
            <a:off x="114300" y="6450644"/>
            <a:ext cx="7072312" cy="261610"/>
          </a:xfrm>
          <a:prstGeom prst="rect">
            <a:avLst/>
          </a:prstGeom>
        </p:spPr>
        <p:txBody>
          <a:bodyPr wrap="square">
            <a:spAutoFit/>
          </a:bodyPr>
          <a:lstStyle/>
          <a:p>
            <a:r>
              <a:rPr lang="en-US" sz="1100" dirty="0">
                <a:hlinkClick r:id="rId2"/>
              </a:rPr>
              <a:t>https://docs.opencv.org/master/d3/dc0/group__imgproc__shape.html#ga819779b9857cc2f8601e6526a3a5bc71</a:t>
            </a:r>
            <a:endParaRPr lang="en-US" sz="11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27799" y="-12700"/>
            <a:ext cx="5666105"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5104130" y="1866265"/>
            <a:ext cx="6677025" cy="2739211"/>
          </a:xfrm>
          <a:prstGeom prst="rect">
            <a:avLst/>
          </a:prstGeom>
          <a:noFill/>
        </p:spPr>
        <p:txBody>
          <a:bodyPr wrap="square" rtlCol="0">
            <a:spAutoFit/>
          </a:bodyPr>
          <a:lstStyle/>
          <a:p>
            <a:pPr algn="r"/>
            <a:r>
              <a:rPr lang="en-US" altLang="en-US" sz="5400" dirty="0">
                <a:solidFill>
                  <a:schemeClr val="bg1"/>
                </a:solidFill>
              </a:rPr>
              <a:t>Detecting Circle</a:t>
            </a:r>
          </a:p>
          <a:p>
            <a:pPr algn="r"/>
            <a:r>
              <a:rPr lang="en-US" altLang="en-US" sz="5400" dirty="0">
                <a:solidFill>
                  <a:schemeClr val="bg1"/>
                </a:solidFill>
              </a:rPr>
              <a:t>Hough transform</a:t>
            </a:r>
          </a:p>
          <a:p>
            <a:pPr algn="r"/>
            <a:endParaRPr lang="en-US" altLang="en-US" sz="3200" dirty="0">
              <a:solidFill>
                <a:schemeClr val="bg1"/>
              </a:solidFill>
            </a:endParaRPr>
          </a:p>
          <a:p>
            <a:pPr algn="r"/>
            <a:r>
              <a:rPr lang="en-US" altLang="en-US" sz="3200" dirty="0">
                <a:solidFill>
                  <a:schemeClr val="bg1"/>
                </a:solidFill>
              </a:rPr>
              <a:t>Detect Circle &amp; Line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208" y="871538"/>
            <a:ext cx="2730558" cy="418623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9934" y="2043113"/>
            <a:ext cx="3182894" cy="4186236"/>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99248" y="1677420"/>
            <a:ext cx="4616452" cy="2914920"/>
          </a:xfrm>
          <a:prstGeom prst="rect">
            <a:avLst/>
          </a:prstGeom>
        </p:spPr>
      </p:pic>
      <p:sp>
        <p:nvSpPr>
          <p:cNvPr id="7" name="Rectangle 6"/>
          <p:cNvSpPr/>
          <p:nvPr/>
        </p:nvSpPr>
        <p:spPr>
          <a:xfrm>
            <a:off x="917574" y="1864249"/>
            <a:ext cx="6096000" cy="1477328"/>
          </a:xfrm>
          <a:prstGeom prst="rect">
            <a:avLst/>
          </a:prstGeom>
        </p:spPr>
        <p:txBody>
          <a:bodyPr>
            <a:spAutoFit/>
          </a:bodyPr>
          <a:lstStyle/>
          <a:p>
            <a:r>
              <a:rPr lang="en-US" dirty="0"/>
              <a:t>A line in the image space can be expressed with two variables. For example:</a:t>
            </a:r>
          </a:p>
          <a:p>
            <a:endParaRPr lang="en-US" dirty="0"/>
          </a:p>
          <a:p>
            <a:r>
              <a:rPr lang="en-US" dirty="0"/>
              <a:t>In the Cartesian coordinate system: Parameters: (</a:t>
            </a:r>
            <a:r>
              <a:rPr lang="en-US" dirty="0" err="1"/>
              <a:t>m,b</a:t>
            </a:r>
            <a:r>
              <a:rPr lang="en-US" dirty="0"/>
              <a:t>).</a:t>
            </a:r>
          </a:p>
          <a:p>
            <a:r>
              <a:rPr lang="en-US" dirty="0"/>
              <a:t>In the Polar coordinate system: Parameters: (</a:t>
            </a:r>
            <a:r>
              <a:rPr lang="en-US" dirty="0" err="1"/>
              <a:t>r,θ</a:t>
            </a:r>
            <a:r>
              <a:rPr lang="en-US" dirty="0"/>
              <a:t>)</a:t>
            </a:r>
          </a:p>
        </p:txBody>
      </p:sp>
      <p:pic>
        <p:nvPicPr>
          <p:cNvPr id="4" name="Picture 3"/>
          <p:cNvPicPr>
            <a:picLocks noChangeAspect="1"/>
          </p:cNvPicPr>
          <p:nvPr/>
        </p:nvPicPr>
        <p:blipFill>
          <a:blip r:embed="rId3"/>
          <a:stretch>
            <a:fillRect/>
          </a:stretch>
        </p:blipFill>
        <p:spPr>
          <a:xfrm>
            <a:off x="638183" y="3418354"/>
            <a:ext cx="3883008" cy="1027855"/>
          </a:xfrm>
          <a:prstGeom prst="rect">
            <a:avLst/>
          </a:prstGeom>
        </p:spPr>
      </p:pic>
      <p:pic>
        <p:nvPicPr>
          <p:cNvPr id="8" name="Picture 7"/>
          <p:cNvPicPr>
            <a:picLocks noChangeAspect="1"/>
          </p:cNvPicPr>
          <p:nvPr/>
        </p:nvPicPr>
        <p:blipFill>
          <a:blip r:embed="rId4"/>
          <a:stretch>
            <a:fillRect/>
          </a:stretch>
        </p:blipFill>
        <p:spPr>
          <a:xfrm>
            <a:off x="1076332" y="4370008"/>
            <a:ext cx="2364989" cy="419112"/>
          </a:xfrm>
          <a:prstGeom prst="rect">
            <a:avLst/>
          </a:prstGeom>
        </p:spPr>
      </p:pic>
      <p:sp>
        <p:nvSpPr>
          <p:cNvPr id="10" name="Rectangle 9"/>
          <p:cNvSpPr/>
          <p:nvPr/>
        </p:nvSpPr>
        <p:spPr>
          <a:xfrm>
            <a:off x="788987" y="5295976"/>
            <a:ext cx="6096000" cy="1200329"/>
          </a:xfrm>
          <a:prstGeom prst="rect">
            <a:avLst/>
          </a:prstGeom>
        </p:spPr>
        <p:txBody>
          <a:bodyPr>
            <a:spAutoFit/>
          </a:bodyPr>
          <a:lstStyle/>
          <a:p>
            <a:r>
              <a:rPr lang="en-US" b="1" dirty="0"/>
              <a:t>Hough Line Transform</a:t>
            </a:r>
            <a:r>
              <a:rPr lang="en-US" dirty="0"/>
              <a:t> keeps track of the intersection between curves of every point in the image. If the number of intersections is above some threshold, then it declares it as a line with the parameters (</a:t>
            </a:r>
            <a:r>
              <a:rPr lang="en-US" dirty="0" err="1"/>
              <a:t>θ,rθ</a:t>
            </a:r>
            <a:r>
              <a:rPr lang="en-US" dirty="0"/>
              <a:t>) of the intersection point</a:t>
            </a:r>
          </a:p>
        </p:txBody>
      </p:sp>
      <p:sp>
        <p:nvSpPr>
          <p:cNvPr id="11" name="Rectangle 10"/>
          <p:cNvSpPr/>
          <p:nvPr/>
        </p:nvSpPr>
        <p:spPr>
          <a:xfrm>
            <a:off x="1" y="380434"/>
            <a:ext cx="7315200" cy="129698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Box 5"/>
          <p:cNvSpPr txBox="1"/>
          <p:nvPr/>
        </p:nvSpPr>
        <p:spPr>
          <a:xfrm>
            <a:off x="400049" y="567262"/>
            <a:ext cx="6786563" cy="923330"/>
          </a:xfrm>
          <a:prstGeom prst="rect">
            <a:avLst/>
          </a:prstGeom>
          <a:noFill/>
        </p:spPr>
        <p:txBody>
          <a:bodyPr wrap="square" rtlCol="0">
            <a:spAutoFit/>
          </a:bodyPr>
          <a:lstStyle/>
          <a:p>
            <a:pPr algn="r"/>
            <a:r>
              <a:rPr lang="en-US" altLang="en-US" sz="5400" dirty="0">
                <a:solidFill>
                  <a:schemeClr val="bg1"/>
                </a:solidFill>
              </a:rPr>
              <a:t>Hough Line Transform </a:t>
            </a:r>
          </a:p>
        </p:txBody>
      </p:sp>
      <p:sp>
        <p:nvSpPr>
          <p:cNvPr id="13" name="Rectangle 12"/>
          <p:cNvSpPr/>
          <p:nvPr/>
        </p:nvSpPr>
        <p:spPr>
          <a:xfrm>
            <a:off x="7672385" y="5157476"/>
            <a:ext cx="3842462" cy="1477328"/>
          </a:xfrm>
          <a:prstGeom prst="rect">
            <a:avLst/>
          </a:prstGeom>
        </p:spPr>
        <p:txBody>
          <a:bodyPr wrap="none">
            <a:spAutoFit/>
          </a:bodyPr>
          <a:lstStyle/>
          <a:p>
            <a:r>
              <a:rPr lang="en-US" b="1" dirty="0"/>
              <a:t>cv2.HoughLines()</a:t>
            </a:r>
            <a:r>
              <a:rPr lang="en-US" dirty="0"/>
              <a:t> : </a:t>
            </a:r>
          </a:p>
          <a:p>
            <a:r>
              <a:rPr lang="en-US" dirty="0"/>
              <a:t>The Standard Hough Transform</a:t>
            </a:r>
          </a:p>
          <a:p>
            <a:endParaRPr lang="en-US" b="1" dirty="0"/>
          </a:p>
          <a:p>
            <a:r>
              <a:rPr lang="en-US" b="1" dirty="0"/>
              <a:t>cv2.HoughLinesP()</a:t>
            </a:r>
            <a:r>
              <a:rPr lang="en-US" dirty="0"/>
              <a:t> : </a:t>
            </a:r>
          </a:p>
          <a:p>
            <a:r>
              <a:rPr lang="en-US" dirty="0"/>
              <a:t>The Probabilistic Hough Line Transform</a:t>
            </a:r>
          </a:p>
        </p:txBody>
      </p:sp>
      <p:sp>
        <p:nvSpPr>
          <p:cNvPr id="14" name="Rectangle 13"/>
          <p:cNvSpPr/>
          <p:nvPr/>
        </p:nvSpPr>
        <p:spPr>
          <a:xfrm>
            <a:off x="-18932" y="6588727"/>
            <a:ext cx="3812262" cy="261610"/>
          </a:xfrm>
          <a:prstGeom prst="rect">
            <a:avLst/>
          </a:prstGeom>
        </p:spPr>
        <p:txBody>
          <a:bodyPr wrap="none">
            <a:spAutoFit/>
          </a:bodyPr>
          <a:lstStyle/>
          <a:p>
            <a:r>
              <a:rPr lang="en-US" sz="1100" dirty="0">
                <a:hlinkClick r:id="rId5"/>
              </a:rPr>
              <a:t>https://docs.opencv.org/3.4/d9/db0/tutorial_hough_lines.html</a:t>
            </a:r>
            <a:endParaRPr lang="en-US" sz="11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380434"/>
            <a:ext cx="7315200" cy="129698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Box 5"/>
          <p:cNvSpPr txBox="1"/>
          <p:nvPr/>
        </p:nvSpPr>
        <p:spPr>
          <a:xfrm>
            <a:off x="400049" y="567262"/>
            <a:ext cx="6786563" cy="923330"/>
          </a:xfrm>
          <a:prstGeom prst="rect">
            <a:avLst/>
          </a:prstGeom>
          <a:noFill/>
        </p:spPr>
        <p:txBody>
          <a:bodyPr wrap="square" rtlCol="0">
            <a:spAutoFit/>
          </a:bodyPr>
          <a:lstStyle/>
          <a:p>
            <a:pPr algn="r"/>
            <a:r>
              <a:rPr lang="en-US" altLang="en-US" sz="5400" dirty="0">
                <a:solidFill>
                  <a:schemeClr val="bg1"/>
                </a:solidFill>
              </a:rPr>
              <a:t>Hough Line Transform </a:t>
            </a:r>
          </a:p>
        </p:txBody>
      </p:sp>
      <p:pic>
        <p:nvPicPr>
          <p:cNvPr id="6" name="Picture 5"/>
          <p:cNvPicPr>
            <a:picLocks noChangeAspect="1"/>
          </p:cNvPicPr>
          <p:nvPr/>
        </p:nvPicPr>
        <p:blipFill>
          <a:blip r:embed="rId3"/>
          <a:stretch>
            <a:fillRect/>
          </a:stretch>
        </p:blipFill>
        <p:spPr>
          <a:xfrm>
            <a:off x="640555" y="1677420"/>
            <a:ext cx="10703720" cy="5228671"/>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380434"/>
            <a:ext cx="7315200" cy="129698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Box 5"/>
          <p:cNvSpPr txBox="1"/>
          <p:nvPr/>
        </p:nvSpPr>
        <p:spPr>
          <a:xfrm>
            <a:off x="400050" y="567262"/>
            <a:ext cx="6915152" cy="923330"/>
          </a:xfrm>
          <a:prstGeom prst="rect">
            <a:avLst/>
          </a:prstGeom>
          <a:noFill/>
        </p:spPr>
        <p:txBody>
          <a:bodyPr wrap="square" rtlCol="0">
            <a:spAutoFit/>
          </a:bodyPr>
          <a:lstStyle/>
          <a:p>
            <a:pPr algn="r"/>
            <a:r>
              <a:rPr lang="en-US" altLang="en-US" sz="5400" dirty="0">
                <a:solidFill>
                  <a:schemeClr val="bg1"/>
                </a:solidFill>
              </a:rPr>
              <a:t>cv2.HoughCircles </a:t>
            </a:r>
            <a:r>
              <a:rPr lang="en-US" altLang="en-US" sz="2800" dirty="0">
                <a:solidFill>
                  <a:schemeClr val="bg1"/>
                </a:solidFill>
              </a:rPr>
              <a:t>Parameters</a:t>
            </a:r>
            <a:endParaRPr lang="en-US" altLang="en-US" sz="4800" dirty="0">
              <a:solidFill>
                <a:schemeClr val="bg1"/>
              </a:solidFill>
            </a:endParaRPr>
          </a:p>
        </p:txBody>
      </p:sp>
      <p:graphicFrame>
        <p:nvGraphicFramePr>
          <p:cNvPr id="9" name="Table 8"/>
          <p:cNvGraphicFramePr>
            <a:graphicFrameLocks noGrp="1"/>
          </p:cNvGraphicFramePr>
          <p:nvPr/>
        </p:nvGraphicFramePr>
        <p:xfrm>
          <a:off x="271462" y="1864249"/>
          <a:ext cx="11744327" cy="4667402"/>
        </p:xfrm>
        <a:graphic>
          <a:graphicData uri="http://schemas.openxmlformats.org/drawingml/2006/table">
            <a:tbl>
              <a:tblPr/>
              <a:tblGrid>
                <a:gridCol w="1471614">
                  <a:extLst>
                    <a:ext uri="{9D8B030D-6E8A-4147-A177-3AD203B41FA5}">
                      <a16:colId xmlns:a16="http://schemas.microsoft.com/office/drawing/2014/main" xmlns="" val="20000"/>
                    </a:ext>
                  </a:extLst>
                </a:gridCol>
                <a:gridCol w="10272713">
                  <a:extLst>
                    <a:ext uri="{9D8B030D-6E8A-4147-A177-3AD203B41FA5}">
                      <a16:colId xmlns:a16="http://schemas.microsoft.com/office/drawing/2014/main" xmlns="" val="20001"/>
                    </a:ext>
                  </a:extLst>
                </a:gridCol>
              </a:tblGrid>
              <a:tr h="175812">
                <a:tc>
                  <a:txBody>
                    <a:bodyPr/>
                    <a:lstStyle/>
                    <a:p>
                      <a:pPr fontAlgn="t"/>
                      <a:r>
                        <a:rPr lang="en-US" sz="1600" b="1">
                          <a:solidFill>
                            <a:srgbClr val="602020"/>
                          </a:solidFill>
                          <a:effectLst/>
                        </a:rPr>
                        <a:t>image</a:t>
                      </a:r>
                    </a:p>
                  </a:txBody>
                  <a:tcPr marL="43953" marR="43953" marT="21976" marB="21976">
                    <a:lnL>
                      <a:noFill/>
                    </a:lnL>
                    <a:lnR>
                      <a:noFill/>
                    </a:lnR>
                    <a:lnT>
                      <a:noFill/>
                    </a:lnT>
                    <a:lnB>
                      <a:noFill/>
                    </a:lnB>
                    <a:solidFill>
                      <a:srgbClr val="FFFFFF"/>
                    </a:solidFill>
                  </a:tcPr>
                </a:tc>
                <a:tc>
                  <a:txBody>
                    <a:bodyPr/>
                    <a:lstStyle/>
                    <a:p>
                      <a:r>
                        <a:rPr lang="en-US" sz="1600"/>
                        <a:t>8-bit, single-channel, grayscale input image.</a:t>
                      </a:r>
                    </a:p>
                  </a:txBody>
                  <a:tcPr marL="43953" marR="43953" marT="21976" marB="21976"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439529">
                <a:tc>
                  <a:txBody>
                    <a:bodyPr/>
                    <a:lstStyle/>
                    <a:p>
                      <a:pPr fontAlgn="t"/>
                      <a:r>
                        <a:rPr lang="en-US" sz="1600" b="1">
                          <a:solidFill>
                            <a:srgbClr val="602020"/>
                          </a:solidFill>
                          <a:effectLst/>
                        </a:rPr>
                        <a:t>circles</a:t>
                      </a:r>
                    </a:p>
                  </a:txBody>
                  <a:tcPr marL="43953" marR="43953" marT="21976" marB="21976">
                    <a:lnL>
                      <a:noFill/>
                    </a:lnL>
                    <a:lnR>
                      <a:noFill/>
                    </a:lnR>
                    <a:lnT>
                      <a:noFill/>
                    </a:lnT>
                    <a:lnB>
                      <a:noFill/>
                    </a:lnB>
                    <a:solidFill>
                      <a:srgbClr val="FFFFFF"/>
                    </a:solidFill>
                  </a:tcPr>
                </a:tc>
                <a:tc>
                  <a:txBody>
                    <a:bodyPr/>
                    <a:lstStyle/>
                    <a:p>
                      <a:r>
                        <a:rPr lang="en-US" sz="1600"/>
                        <a:t>Output vector of found circles. Each vector is encoded as 3 or 4 element floating-point vector </a:t>
                      </a:r>
                      <a:r>
                        <a:rPr lang="en-US" sz="1600" b="0" i="0" u="none" strike="noStrike">
                          <a:effectLst/>
                          <a:latin typeface="MathJax_Main"/>
                        </a:rPr>
                        <a:t>(</a:t>
                      </a:r>
                      <a:r>
                        <a:rPr lang="en-US" sz="1600" b="0" i="0" u="none" strike="noStrike">
                          <a:effectLst/>
                          <a:latin typeface="MathJax_Math-italic"/>
                        </a:rPr>
                        <a:t>x</a:t>
                      </a:r>
                      <a:r>
                        <a:rPr lang="en-US" sz="1600" b="0" i="0" u="none" strike="noStrike">
                          <a:effectLst/>
                          <a:latin typeface="MathJax_Main"/>
                        </a:rPr>
                        <a:t>,</a:t>
                      </a:r>
                      <a:r>
                        <a:rPr lang="en-US" sz="1600" b="0" i="0" u="none" strike="noStrike">
                          <a:effectLst/>
                          <a:latin typeface="MathJax_Math-italic"/>
                        </a:rPr>
                        <a:t>y</a:t>
                      </a:r>
                      <a:r>
                        <a:rPr lang="en-US" sz="1600" b="0" i="0" u="none" strike="noStrike">
                          <a:effectLst/>
                          <a:latin typeface="MathJax_Main"/>
                        </a:rPr>
                        <a:t>,</a:t>
                      </a:r>
                      <a:r>
                        <a:rPr lang="en-US" sz="1600" b="0" i="0" u="none" strike="noStrike">
                          <a:effectLst/>
                          <a:latin typeface="MathJax_Math-italic"/>
                        </a:rPr>
                        <a:t>radius</a:t>
                      </a:r>
                      <a:r>
                        <a:rPr lang="en-US" sz="1600" b="0" i="0" u="none" strike="noStrike">
                          <a:effectLst/>
                          <a:latin typeface="MathJax_Main"/>
                        </a:rPr>
                        <a:t>)</a:t>
                      </a:r>
                      <a:r>
                        <a:rPr lang="en-US" sz="1600"/>
                        <a:t> or </a:t>
                      </a:r>
                      <a:r>
                        <a:rPr lang="en-US" sz="1600" b="0" i="0" u="none" strike="noStrike">
                          <a:effectLst/>
                          <a:latin typeface="MathJax_Main"/>
                        </a:rPr>
                        <a:t>(</a:t>
                      </a:r>
                      <a:r>
                        <a:rPr lang="en-US" sz="1600" b="0" i="0" u="none" strike="noStrike">
                          <a:effectLst/>
                          <a:latin typeface="MathJax_Math-italic"/>
                        </a:rPr>
                        <a:t>x</a:t>
                      </a:r>
                      <a:r>
                        <a:rPr lang="en-US" sz="1600" b="0" i="0" u="none" strike="noStrike">
                          <a:effectLst/>
                          <a:latin typeface="MathJax_Main"/>
                        </a:rPr>
                        <a:t>,</a:t>
                      </a:r>
                      <a:r>
                        <a:rPr lang="en-US" sz="1600" b="0" i="0" u="none" strike="noStrike">
                          <a:effectLst/>
                          <a:latin typeface="MathJax_Math-italic"/>
                        </a:rPr>
                        <a:t>y</a:t>
                      </a:r>
                      <a:r>
                        <a:rPr lang="en-US" sz="1600" b="0" i="0" u="none" strike="noStrike">
                          <a:effectLst/>
                          <a:latin typeface="MathJax_Main"/>
                        </a:rPr>
                        <a:t>,</a:t>
                      </a:r>
                      <a:r>
                        <a:rPr lang="en-US" sz="1600" b="0" i="0" u="none" strike="noStrike">
                          <a:effectLst/>
                          <a:latin typeface="MathJax_Math-italic"/>
                        </a:rPr>
                        <a:t>radius</a:t>
                      </a:r>
                      <a:r>
                        <a:rPr lang="en-US" sz="1600" b="0" i="0" u="none" strike="noStrike">
                          <a:effectLst/>
                          <a:latin typeface="MathJax_Main"/>
                        </a:rPr>
                        <a:t>,</a:t>
                      </a:r>
                      <a:r>
                        <a:rPr lang="en-US" sz="1600" b="0" i="0" u="none" strike="noStrike">
                          <a:effectLst/>
                          <a:latin typeface="MathJax_Math-italic"/>
                        </a:rPr>
                        <a:t>votes</a:t>
                      </a:r>
                      <a:r>
                        <a:rPr lang="en-US" sz="1600" b="0" i="0" u="none" strike="noStrike">
                          <a:effectLst/>
                          <a:latin typeface="MathJax_Main"/>
                        </a:rPr>
                        <a:t>)</a:t>
                      </a:r>
                      <a:r>
                        <a:rPr lang="en-US" sz="1600"/>
                        <a:t> .</a:t>
                      </a:r>
                    </a:p>
                  </a:txBody>
                  <a:tcPr marL="43953" marR="43953" marT="21976" marB="21976"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307670">
                <a:tc>
                  <a:txBody>
                    <a:bodyPr/>
                    <a:lstStyle/>
                    <a:p>
                      <a:pPr fontAlgn="t"/>
                      <a:r>
                        <a:rPr lang="en-US" sz="1600" b="1">
                          <a:solidFill>
                            <a:srgbClr val="602020"/>
                          </a:solidFill>
                          <a:effectLst/>
                        </a:rPr>
                        <a:t>method</a:t>
                      </a:r>
                    </a:p>
                  </a:txBody>
                  <a:tcPr marL="43953" marR="43953" marT="21976" marB="21976">
                    <a:lnL>
                      <a:noFill/>
                    </a:lnL>
                    <a:lnR>
                      <a:noFill/>
                    </a:lnR>
                    <a:lnT>
                      <a:noFill/>
                    </a:lnT>
                    <a:lnB>
                      <a:noFill/>
                    </a:lnB>
                    <a:solidFill>
                      <a:srgbClr val="FFFFFF"/>
                    </a:solidFill>
                  </a:tcPr>
                </a:tc>
                <a:tc>
                  <a:txBody>
                    <a:bodyPr/>
                    <a:lstStyle/>
                    <a:p>
                      <a:r>
                        <a:rPr lang="en-US" sz="1600"/>
                        <a:t>Detection method, see </a:t>
                      </a:r>
                      <a:r>
                        <a:rPr lang="en-US" sz="1600" b="1" u="none" strike="noStrike">
                          <a:solidFill>
                            <a:srgbClr val="4665A2"/>
                          </a:solidFill>
                          <a:effectLst/>
                          <a:hlinkClick r:id="rId3" tooltip="Variants of a Hough transform. "/>
                        </a:rPr>
                        <a:t>HoughModes</a:t>
                      </a:r>
                      <a:r>
                        <a:rPr lang="en-US" sz="1600"/>
                        <a:t>. Currently, the only implemented method is </a:t>
                      </a:r>
                      <a:r>
                        <a:rPr lang="en-US" sz="1600" b="1" u="none" strike="noStrike">
                          <a:solidFill>
                            <a:srgbClr val="4665A2"/>
                          </a:solidFill>
                          <a:effectLst/>
                          <a:hlinkClick r:id="rId4" tooltip="basically 21HT, described in  "/>
                        </a:rPr>
                        <a:t>HOUGH_GRADIENT</a:t>
                      </a:r>
                      <a:endParaRPr lang="en-US" sz="1600"/>
                    </a:p>
                  </a:txBody>
                  <a:tcPr marL="43953" marR="43953" marT="21976" marB="21976"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703247">
                <a:tc>
                  <a:txBody>
                    <a:bodyPr/>
                    <a:lstStyle/>
                    <a:p>
                      <a:pPr fontAlgn="t"/>
                      <a:r>
                        <a:rPr lang="en-US" sz="1600" b="1">
                          <a:solidFill>
                            <a:srgbClr val="602020"/>
                          </a:solidFill>
                          <a:effectLst/>
                        </a:rPr>
                        <a:t>dp</a:t>
                      </a:r>
                    </a:p>
                  </a:txBody>
                  <a:tcPr marL="43953" marR="43953" marT="21976" marB="21976">
                    <a:lnL>
                      <a:noFill/>
                    </a:lnL>
                    <a:lnR>
                      <a:noFill/>
                    </a:lnR>
                    <a:lnT>
                      <a:noFill/>
                    </a:lnT>
                    <a:lnB>
                      <a:noFill/>
                    </a:lnB>
                    <a:solidFill>
                      <a:srgbClr val="FFFFFF"/>
                    </a:solidFill>
                  </a:tcPr>
                </a:tc>
                <a:tc>
                  <a:txBody>
                    <a:bodyPr/>
                    <a:lstStyle/>
                    <a:p>
                      <a:r>
                        <a:rPr lang="en-US" sz="1600" dirty="0"/>
                        <a:t>Inverse ratio of the accumulator resolution to the image resolution. For example, if </a:t>
                      </a:r>
                      <a:r>
                        <a:rPr lang="en-US" sz="1600" dirty="0" err="1"/>
                        <a:t>dp</a:t>
                      </a:r>
                      <a:r>
                        <a:rPr lang="en-US" sz="1600" dirty="0"/>
                        <a:t>=1 , the accumulator has the same resolution as the input image. If </a:t>
                      </a:r>
                      <a:r>
                        <a:rPr lang="en-US" sz="1600" dirty="0" err="1"/>
                        <a:t>dp</a:t>
                      </a:r>
                      <a:r>
                        <a:rPr lang="en-US" sz="1600" dirty="0"/>
                        <a:t>=2 , the accumulator has half as big width and height.</a:t>
                      </a:r>
                    </a:p>
                  </a:txBody>
                  <a:tcPr marL="43953" marR="43953" marT="21976" marB="21976"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703247">
                <a:tc>
                  <a:txBody>
                    <a:bodyPr/>
                    <a:lstStyle/>
                    <a:p>
                      <a:pPr fontAlgn="t"/>
                      <a:r>
                        <a:rPr lang="en-US" sz="1600" b="1">
                          <a:solidFill>
                            <a:srgbClr val="602020"/>
                          </a:solidFill>
                          <a:effectLst/>
                        </a:rPr>
                        <a:t>minDist</a:t>
                      </a:r>
                    </a:p>
                  </a:txBody>
                  <a:tcPr marL="43953" marR="43953" marT="21976" marB="21976">
                    <a:lnL>
                      <a:noFill/>
                    </a:lnL>
                    <a:lnR>
                      <a:noFill/>
                    </a:lnR>
                    <a:lnT>
                      <a:noFill/>
                    </a:lnT>
                    <a:lnB>
                      <a:noFill/>
                    </a:lnB>
                    <a:solidFill>
                      <a:srgbClr val="FFFFFF"/>
                    </a:solidFill>
                  </a:tcPr>
                </a:tc>
                <a:tc>
                  <a:txBody>
                    <a:bodyPr/>
                    <a:lstStyle/>
                    <a:p>
                      <a:r>
                        <a:rPr lang="en-US" sz="1600"/>
                        <a:t>Minimum distance between the centers of the detected circles. If the parameter is too small, multiple neighbor circles may be falsely detected in addition to a true one. If it is too large, some circles may be missed.</a:t>
                      </a:r>
                    </a:p>
                  </a:txBody>
                  <a:tcPr marL="43953" marR="43953" marT="21976" marB="21976"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571388">
                <a:tc>
                  <a:txBody>
                    <a:bodyPr/>
                    <a:lstStyle/>
                    <a:p>
                      <a:pPr fontAlgn="t"/>
                      <a:r>
                        <a:rPr lang="en-US" sz="1600" b="1">
                          <a:solidFill>
                            <a:srgbClr val="602020"/>
                          </a:solidFill>
                          <a:effectLst/>
                        </a:rPr>
                        <a:t>param1</a:t>
                      </a:r>
                    </a:p>
                  </a:txBody>
                  <a:tcPr marL="43953" marR="43953" marT="21976" marB="21976">
                    <a:lnL>
                      <a:noFill/>
                    </a:lnL>
                    <a:lnR>
                      <a:noFill/>
                    </a:lnR>
                    <a:lnT>
                      <a:noFill/>
                    </a:lnT>
                    <a:lnB>
                      <a:noFill/>
                    </a:lnB>
                    <a:solidFill>
                      <a:srgbClr val="FFFFFF"/>
                    </a:solidFill>
                  </a:tcPr>
                </a:tc>
                <a:tc>
                  <a:txBody>
                    <a:bodyPr/>
                    <a:lstStyle/>
                    <a:p>
                      <a:r>
                        <a:rPr lang="en-US" sz="1600"/>
                        <a:t>First method-specific parameter. In case of </a:t>
                      </a:r>
                      <a:r>
                        <a:rPr lang="en-US" sz="1600" b="1" u="none" strike="noStrike">
                          <a:solidFill>
                            <a:srgbClr val="4665A2"/>
                          </a:solidFill>
                          <a:effectLst/>
                          <a:hlinkClick r:id="rId4" tooltip="basically 21HT, described in  "/>
                        </a:rPr>
                        <a:t>HOUGH_GRADIENT</a:t>
                      </a:r>
                      <a:r>
                        <a:rPr lang="en-US" sz="1600"/>
                        <a:t> , it is the higher threshold of the two passed to the Canny edge detector (the lower one is twice smaller).</a:t>
                      </a:r>
                    </a:p>
                  </a:txBody>
                  <a:tcPr marL="43953" marR="43953" marT="21976" marB="21976"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835105">
                <a:tc>
                  <a:txBody>
                    <a:bodyPr/>
                    <a:lstStyle/>
                    <a:p>
                      <a:pPr fontAlgn="t"/>
                      <a:r>
                        <a:rPr lang="en-US" sz="1600" b="1">
                          <a:solidFill>
                            <a:srgbClr val="602020"/>
                          </a:solidFill>
                          <a:effectLst/>
                        </a:rPr>
                        <a:t>param2</a:t>
                      </a:r>
                    </a:p>
                  </a:txBody>
                  <a:tcPr marL="43953" marR="43953" marT="21976" marB="21976">
                    <a:lnL>
                      <a:noFill/>
                    </a:lnL>
                    <a:lnR>
                      <a:noFill/>
                    </a:lnR>
                    <a:lnT>
                      <a:noFill/>
                    </a:lnT>
                    <a:lnB>
                      <a:noFill/>
                    </a:lnB>
                    <a:solidFill>
                      <a:srgbClr val="FFFFFF"/>
                    </a:solidFill>
                  </a:tcPr>
                </a:tc>
                <a:tc>
                  <a:txBody>
                    <a:bodyPr/>
                    <a:lstStyle/>
                    <a:p>
                      <a:r>
                        <a:rPr lang="en-US" sz="1600"/>
                        <a:t>Second method-specific parameter. In case of </a:t>
                      </a:r>
                      <a:r>
                        <a:rPr lang="en-US" sz="1600" b="1" u="none" strike="noStrike">
                          <a:solidFill>
                            <a:srgbClr val="4665A2"/>
                          </a:solidFill>
                          <a:effectLst/>
                          <a:hlinkClick r:id="rId4" tooltip="basically 21HT, described in  "/>
                        </a:rPr>
                        <a:t>HOUGH_GRADIENT</a:t>
                      </a:r>
                      <a:r>
                        <a:rPr lang="en-US" sz="1600"/>
                        <a:t> , it is the accumulator threshold for the circle centers at the detection stage. The smaller it is, the more false circles may be detected. Circles, corresponding to the larger accumulator values, will be returned first.</a:t>
                      </a:r>
                    </a:p>
                  </a:txBody>
                  <a:tcPr marL="43953" marR="43953" marT="21976" marB="21976"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175812">
                <a:tc>
                  <a:txBody>
                    <a:bodyPr/>
                    <a:lstStyle/>
                    <a:p>
                      <a:pPr fontAlgn="t"/>
                      <a:r>
                        <a:rPr lang="en-US" sz="1600" b="1">
                          <a:solidFill>
                            <a:srgbClr val="602020"/>
                          </a:solidFill>
                          <a:effectLst/>
                        </a:rPr>
                        <a:t>minRadius</a:t>
                      </a:r>
                    </a:p>
                  </a:txBody>
                  <a:tcPr marL="43953" marR="43953" marT="21976" marB="21976">
                    <a:lnL>
                      <a:noFill/>
                    </a:lnL>
                    <a:lnR>
                      <a:noFill/>
                    </a:lnR>
                    <a:lnT>
                      <a:noFill/>
                    </a:lnT>
                    <a:lnB>
                      <a:noFill/>
                    </a:lnB>
                    <a:solidFill>
                      <a:srgbClr val="FFFFFF"/>
                    </a:solidFill>
                  </a:tcPr>
                </a:tc>
                <a:tc>
                  <a:txBody>
                    <a:bodyPr/>
                    <a:lstStyle/>
                    <a:p>
                      <a:r>
                        <a:rPr lang="en-US" sz="1600"/>
                        <a:t>Minimum circle radius.</a:t>
                      </a:r>
                    </a:p>
                  </a:txBody>
                  <a:tcPr marL="43953" marR="43953" marT="21976" marB="21976"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439529">
                <a:tc>
                  <a:txBody>
                    <a:bodyPr/>
                    <a:lstStyle/>
                    <a:p>
                      <a:pPr fontAlgn="t"/>
                      <a:r>
                        <a:rPr lang="en-US" sz="1600" b="1">
                          <a:solidFill>
                            <a:srgbClr val="602020"/>
                          </a:solidFill>
                          <a:effectLst/>
                        </a:rPr>
                        <a:t>maxRadius</a:t>
                      </a:r>
                    </a:p>
                  </a:txBody>
                  <a:tcPr marL="43953" marR="43953" marT="21976" marB="21976">
                    <a:lnL>
                      <a:noFill/>
                    </a:lnL>
                    <a:lnR>
                      <a:noFill/>
                    </a:lnR>
                    <a:lnT>
                      <a:noFill/>
                    </a:lnT>
                    <a:lnB>
                      <a:noFill/>
                    </a:lnB>
                    <a:solidFill>
                      <a:srgbClr val="FFFFFF"/>
                    </a:solidFill>
                  </a:tcPr>
                </a:tc>
                <a:tc>
                  <a:txBody>
                    <a:bodyPr/>
                    <a:lstStyle/>
                    <a:p>
                      <a:r>
                        <a:rPr lang="en-US" sz="1600" dirty="0"/>
                        <a:t>Maximum circle radius. If &lt;= 0, uses the maximum image dimension. If &lt; 0, returns centers without finding the radius.</a:t>
                      </a:r>
                    </a:p>
                  </a:txBody>
                  <a:tcPr marL="43953" marR="43953" marT="21976" marB="21976"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
        <p:nvSpPr>
          <p:cNvPr id="10" name="Rectangle 9"/>
          <p:cNvSpPr/>
          <p:nvPr/>
        </p:nvSpPr>
        <p:spPr>
          <a:xfrm>
            <a:off x="47625" y="6531651"/>
            <a:ext cx="6096000" cy="230832"/>
          </a:xfrm>
          <a:prstGeom prst="rect">
            <a:avLst/>
          </a:prstGeom>
        </p:spPr>
        <p:txBody>
          <a:bodyPr>
            <a:spAutoFit/>
          </a:bodyPr>
          <a:lstStyle/>
          <a:p>
            <a:r>
              <a:rPr lang="en-US" sz="900" dirty="0">
                <a:hlinkClick r:id="rId5"/>
              </a:rPr>
              <a:t>https://docs.opencv.org/master/dd/d1a/group__imgproc__feature.html#ga47849c3be0d0406ad3ca45db65a25d2d</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34075" y="-12700"/>
            <a:ext cx="6259830"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Box 5"/>
          <p:cNvSpPr txBox="1"/>
          <p:nvPr/>
        </p:nvSpPr>
        <p:spPr>
          <a:xfrm>
            <a:off x="6095497" y="250389"/>
            <a:ext cx="5771515" cy="1323439"/>
          </a:xfrm>
          <a:prstGeom prst="rect">
            <a:avLst/>
          </a:prstGeom>
          <a:noFill/>
        </p:spPr>
        <p:txBody>
          <a:bodyPr wrap="square" rtlCol="0">
            <a:spAutoFit/>
          </a:bodyPr>
          <a:lstStyle/>
          <a:p>
            <a:pPr algn="r"/>
            <a:r>
              <a:rPr lang="en-US" altLang="en-US" sz="4000" dirty="0" err="1">
                <a:solidFill>
                  <a:schemeClr val="bg1"/>
                </a:solidFill>
              </a:rPr>
              <a:t>Terhubung</a:t>
            </a:r>
            <a:r>
              <a:rPr lang="en-US" altLang="en-US" sz="4000" dirty="0">
                <a:solidFill>
                  <a:schemeClr val="bg1"/>
                </a:solidFill>
              </a:rPr>
              <a:t> </a:t>
            </a:r>
            <a:r>
              <a:rPr lang="en-US" altLang="en-US" sz="4000" dirty="0" err="1">
                <a:solidFill>
                  <a:schemeClr val="bg1"/>
                </a:solidFill>
              </a:rPr>
              <a:t>Ke</a:t>
            </a:r>
            <a:r>
              <a:rPr lang="en-US" altLang="en-US" sz="4000" dirty="0">
                <a:solidFill>
                  <a:schemeClr val="bg1"/>
                </a:solidFill>
              </a:rPr>
              <a:t> Raspberry</a:t>
            </a:r>
          </a:p>
          <a:p>
            <a:pPr algn="r"/>
            <a:r>
              <a:rPr lang="en-US" altLang="en-US" sz="4000" dirty="0" err="1">
                <a:solidFill>
                  <a:schemeClr val="bg1"/>
                </a:solidFill>
              </a:rPr>
              <a:t>Jupyter</a:t>
            </a:r>
            <a:r>
              <a:rPr lang="en-US" altLang="en-US" sz="4000" dirty="0">
                <a:solidFill>
                  <a:schemeClr val="bg1"/>
                </a:solidFill>
              </a:rPr>
              <a:t> Notebook</a:t>
            </a:r>
            <a:endParaRPr lang="x-none" altLang="en-US" sz="1600" dirty="0">
              <a:solidFill>
                <a:schemeClr val="bg1"/>
              </a:solidFill>
            </a:endParaRPr>
          </a:p>
        </p:txBody>
      </p:sp>
      <p:sp>
        <p:nvSpPr>
          <p:cNvPr id="9" name="Rectangle 8"/>
          <p:cNvSpPr/>
          <p:nvPr/>
        </p:nvSpPr>
        <p:spPr>
          <a:xfrm>
            <a:off x="812105" y="739657"/>
            <a:ext cx="4253472" cy="923330"/>
          </a:xfrm>
          <a:prstGeom prst="rect">
            <a:avLst/>
          </a:prstGeom>
        </p:spPr>
        <p:txBody>
          <a:bodyPr wrap="none">
            <a:spAutoFit/>
          </a:bodyPr>
          <a:lstStyle/>
          <a:p>
            <a:r>
              <a:rPr lang="en-US" dirty="0"/>
              <a:t>Di terminal </a:t>
            </a:r>
            <a:r>
              <a:rPr lang="en-US" dirty="0" err="1"/>
              <a:t>melalui</a:t>
            </a:r>
            <a:r>
              <a:rPr lang="en-US" dirty="0"/>
              <a:t> SSH </a:t>
            </a:r>
            <a:r>
              <a:rPr lang="en-US" dirty="0" err="1"/>
              <a:t>atau</a:t>
            </a:r>
            <a:r>
              <a:rPr lang="en-US" dirty="0"/>
              <a:t> VNC, </a:t>
            </a:r>
            <a:r>
              <a:rPr lang="en-US" dirty="0" err="1"/>
              <a:t>jalankan</a:t>
            </a:r>
            <a:r>
              <a:rPr lang="en-US" dirty="0"/>
              <a:t>,</a:t>
            </a:r>
          </a:p>
          <a:p>
            <a:endParaRPr lang="en-US" i="1" dirty="0"/>
          </a:p>
          <a:p>
            <a:r>
              <a:rPr lang="en-US" i="1" dirty="0" err="1"/>
              <a:t>jupyter</a:t>
            </a:r>
            <a:r>
              <a:rPr lang="en-US" i="1" dirty="0"/>
              <a:t> notebook --</a:t>
            </a:r>
            <a:r>
              <a:rPr lang="en-US" i="1" dirty="0" err="1"/>
              <a:t>ip</a:t>
            </a:r>
            <a:r>
              <a:rPr lang="en-US" i="1" dirty="0"/>
              <a:t>=&lt; RASPI-IP&gt;</a:t>
            </a:r>
          </a:p>
        </p:txBody>
      </p:sp>
      <p:sp>
        <p:nvSpPr>
          <p:cNvPr id="10" name="TextBox 9"/>
          <p:cNvSpPr txBox="1"/>
          <p:nvPr/>
        </p:nvSpPr>
        <p:spPr>
          <a:xfrm>
            <a:off x="1316155" y="235607"/>
            <a:ext cx="1859612" cy="369332"/>
          </a:xfrm>
          <a:prstGeom prst="rect">
            <a:avLst/>
          </a:prstGeom>
          <a:noFill/>
        </p:spPr>
        <p:txBody>
          <a:bodyPr wrap="none" rtlCol="0">
            <a:spAutoFit/>
          </a:bodyPr>
          <a:lstStyle/>
          <a:p>
            <a:r>
              <a:rPr lang="en-US" dirty="0" err="1"/>
              <a:t>Jupyter</a:t>
            </a:r>
            <a:r>
              <a:rPr lang="en-US" dirty="0"/>
              <a:t> Notebook</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105" y="168248"/>
            <a:ext cx="504050" cy="504050"/>
          </a:xfrm>
          <a:prstGeom prst="rect">
            <a:avLst/>
          </a:prstGeom>
        </p:spPr>
      </p:pic>
      <p:pic>
        <p:nvPicPr>
          <p:cNvPr id="6" name="Picture 5"/>
          <p:cNvPicPr>
            <a:picLocks noChangeAspect="1"/>
          </p:cNvPicPr>
          <p:nvPr/>
        </p:nvPicPr>
        <p:blipFill>
          <a:blip r:embed="rId3"/>
          <a:stretch>
            <a:fillRect/>
          </a:stretch>
        </p:blipFill>
        <p:spPr>
          <a:xfrm>
            <a:off x="812105" y="1990959"/>
            <a:ext cx="7228817" cy="1892300"/>
          </a:xfrm>
          <a:prstGeom prst="rect">
            <a:avLst/>
          </a:prstGeom>
          <a:ln>
            <a:solidFill>
              <a:schemeClr val="bg2">
                <a:lumMod val="75000"/>
              </a:schemeClr>
            </a:solidFill>
          </a:ln>
        </p:spPr>
      </p:pic>
      <p:pic>
        <p:nvPicPr>
          <p:cNvPr id="7" name="Picture 6"/>
          <p:cNvPicPr>
            <a:picLocks noChangeAspect="1"/>
          </p:cNvPicPr>
          <p:nvPr/>
        </p:nvPicPr>
        <p:blipFill>
          <a:blip r:embed="rId4"/>
          <a:stretch>
            <a:fillRect/>
          </a:stretch>
        </p:blipFill>
        <p:spPr>
          <a:xfrm>
            <a:off x="1891714" y="3487146"/>
            <a:ext cx="7495940" cy="1936750"/>
          </a:xfrm>
          <a:prstGeom prst="rect">
            <a:avLst/>
          </a:prstGeom>
          <a:ln>
            <a:solidFill>
              <a:schemeClr val="bg2">
                <a:lumMod val="75000"/>
              </a:schemeClr>
            </a:solidFill>
          </a:ln>
        </p:spPr>
      </p:pic>
      <p:pic>
        <p:nvPicPr>
          <p:cNvPr id="8" name="Picture 7"/>
          <p:cNvPicPr>
            <a:picLocks noChangeAspect="1"/>
          </p:cNvPicPr>
          <p:nvPr/>
        </p:nvPicPr>
        <p:blipFill>
          <a:blip r:embed="rId5"/>
          <a:stretch>
            <a:fillRect/>
          </a:stretch>
        </p:blipFill>
        <p:spPr>
          <a:xfrm>
            <a:off x="3755305" y="4946105"/>
            <a:ext cx="7946157" cy="1493494"/>
          </a:xfrm>
          <a:prstGeom prst="rect">
            <a:avLst/>
          </a:prstGeom>
          <a:ln>
            <a:solidFill>
              <a:schemeClr val="bg2">
                <a:lumMod val="75000"/>
              </a:schemeClr>
            </a:solidFill>
          </a:ln>
        </p:spPr>
      </p:pic>
      <p:sp>
        <p:nvSpPr>
          <p:cNvPr id="15" name="TextBox 14"/>
          <p:cNvSpPr txBox="1"/>
          <p:nvPr/>
        </p:nvSpPr>
        <p:spPr>
          <a:xfrm>
            <a:off x="8254305" y="2468218"/>
            <a:ext cx="2894703" cy="369332"/>
          </a:xfrm>
          <a:prstGeom prst="rect">
            <a:avLst/>
          </a:prstGeom>
          <a:noFill/>
        </p:spPr>
        <p:txBody>
          <a:bodyPr wrap="none" rtlCol="0">
            <a:spAutoFit/>
          </a:bodyPr>
          <a:lstStyle/>
          <a:p>
            <a:r>
              <a:rPr lang="en-US" i="1" dirty="0"/>
              <a:t>Main Page </a:t>
            </a:r>
            <a:r>
              <a:rPr lang="en-US" i="1" dirty="0" err="1"/>
              <a:t>Jupyter</a:t>
            </a:r>
            <a:r>
              <a:rPr lang="en-US" i="1" dirty="0"/>
              <a:t> Notebook</a:t>
            </a:r>
          </a:p>
        </p:txBody>
      </p:sp>
      <p:sp>
        <p:nvSpPr>
          <p:cNvPr id="16" name="TextBox 15"/>
          <p:cNvSpPr txBox="1"/>
          <p:nvPr/>
        </p:nvSpPr>
        <p:spPr>
          <a:xfrm>
            <a:off x="9505236" y="3891829"/>
            <a:ext cx="1924053" cy="369332"/>
          </a:xfrm>
          <a:prstGeom prst="rect">
            <a:avLst/>
          </a:prstGeom>
          <a:noFill/>
        </p:spPr>
        <p:txBody>
          <a:bodyPr wrap="none" rtlCol="0">
            <a:spAutoFit/>
          </a:bodyPr>
          <a:lstStyle/>
          <a:p>
            <a:r>
              <a:rPr lang="en-US" i="1" dirty="0"/>
              <a:t>Notebook Python2</a:t>
            </a:r>
          </a:p>
        </p:txBody>
      </p:sp>
      <p:sp>
        <p:nvSpPr>
          <p:cNvPr id="17" name="TextBox 16"/>
          <p:cNvSpPr txBox="1"/>
          <p:nvPr/>
        </p:nvSpPr>
        <p:spPr>
          <a:xfrm>
            <a:off x="2154712" y="5844376"/>
            <a:ext cx="1470403" cy="369332"/>
          </a:xfrm>
          <a:prstGeom prst="rect">
            <a:avLst/>
          </a:prstGeom>
          <a:noFill/>
        </p:spPr>
        <p:txBody>
          <a:bodyPr wrap="none" rtlCol="0">
            <a:spAutoFit/>
          </a:bodyPr>
          <a:lstStyle/>
          <a:p>
            <a:r>
              <a:rPr lang="en-US" i="1" dirty="0"/>
              <a:t>Web Terminal</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380434"/>
            <a:ext cx="7315200" cy="129698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Box 5"/>
          <p:cNvSpPr txBox="1"/>
          <p:nvPr/>
        </p:nvSpPr>
        <p:spPr>
          <a:xfrm>
            <a:off x="400050" y="567262"/>
            <a:ext cx="6915152" cy="923330"/>
          </a:xfrm>
          <a:prstGeom prst="rect">
            <a:avLst/>
          </a:prstGeom>
          <a:noFill/>
        </p:spPr>
        <p:txBody>
          <a:bodyPr wrap="square" rtlCol="0">
            <a:spAutoFit/>
          </a:bodyPr>
          <a:lstStyle/>
          <a:p>
            <a:pPr algn="r"/>
            <a:r>
              <a:rPr lang="en-US" altLang="en-US" sz="5400" dirty="0">
                <a:solidFill>
                  <a:schemeClr val="bg1"/>
                </a:solidFill>
              </a:rPr>
              <a:t>Hough Circle Transform </a:t>
            </a:r>
          </a:p>
        </p:txBody>
      </p:sp>
      <p:pic>
        <p:nvPicPr>
          <p:cNvPr id="2" name="Picture 1"/>
          <p:cNvPicPr>
            <a:picLocks noChangeAspect="1"/>
          </p:cNvPicPr>
          <p:nvPr/>
        </p:nvPicPr>
        <p:blipFill>
          <a:blip r:embed="rId3"/>
          <a:stretch>
            <a:fillRect/>
          </a:stretch>
        </p:blipFill>
        <p:spPr>
          <a:xfrm>
            <a:off x="523875" y="1677419"/>
            <a:ext cx="10934700" cy="5184361"/>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73348" y="1734651"/>
            <a:ext cx="9618465" cy="26740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1" y="4477806"/>
            <a:ext cx="7775472" cy="2090738"/>
          </a:xfrm>
          <a:prstGeom prst="rect">
            <a:avLst/>
          </a:prstGeom>
        </p:spPr>
      </p:pic>
      <p:sp>
        <p:nvSpPr>
          <p:cNvPr id="6" name="Rectangle 5"/>
          <p:cNvSpPr/>
          <p:nvPr/>
        </p:nvSpPr>
        <p:spPr>
          <a:xfrm>
            <a:off x="1" y="380434"/>
            <a:ext cx="7315200" cy="129698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5"/>
          <p:cNvSpPr txBox="1"/>
          <p:nvPr/>
        </p:nvSpPr>
        <p:spPr>
          <a:xfrm>
            <a:off x="400049" y="323204"/>
            <a:ext cx="6915152" cy="1354217"/>
          </a:xfrm>
          <a:prstGeom prst="rect">
            <a:avLst/>
          </a:prstGeom>
          <a:noFill/>
        </p:spPr>
        <p:txBody>
          <a:bodyPr wrap="square" rtlCol="0">
            <a:spAutoFit/>
          </a:bodyPr>
          <a:lstStyle/>
          <a:p>
            <a:pPr algn="r"/>
            <a:r>
              <a:rPr lang="en-US" altLang="en-US" sz="5400" dirty="0">
                <a:solidFill>
                  <a:schemeClr val="bg1"/>
                </a:solidFill>
              </a:rPr>
              <a:t>Color Detection</a:t>
            </a:r>
            <a:endParaRPr lang="en-US" altLang="en-US" sz="2000" dirty="0">
              <a:solidFill>
                <a:schemeClr val="bg1"/>
              </a:solidFill>
            </a:endParaRPr>
          </a:p>
          <a:p>
            <a:pPr algn="r"/>
            <a:r>
              <a:rPr lang="en-US" altLang="en-US" sz="2800" dirty="0">
                <a:solidFill>
                  <a:schemeClr val="bg1"/>
                </a:solidFill>
              </a:rPr>
              <a:t>Using HSV color scheme </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
            <a:ext cx="7890489" cy="6596063"/>
          </a:xfrm>
          <a:prstGeom prst="rect">
            <a:avLst/>
          </a:prstGeom>
        </p:spPr>
      </p:pic>
      <p:sp>
        <p:nvSpPr>
          <p:cNvPr id="5" name="Rectangle 4"/>
          <p:cNvSpPr/>
          <p:nvPr/>
        </p:nvSpPr>
        <p:spPr>
          <a:xfrm>
            <a:off x="8058149" y="-5715"/>
            <a:ext cx="4135755"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4833620" y="1776095"/>
            <a:ext cx="7015480" cy="2585323"/>
          </a:xfrm>
          <a:prstGeom prst="rect">
            <a:avLst/>
          </a:prstGeom>
          <a:noFill/>
        </p:spPr>
        <p:txBody>
          <a:bodyPr wrap="square" rtlCol="0">
            <a:spAutoFit/>
          </a:bodyPr>
          <a:lstStyle/>
          <a:p>
            <a:pPr algn="r"/>
            <a:r>
              <a:rPr lang="en-US" altLang="en-US" sz="5400" dirty="0">
                <a:solidFill>
                  <a:schemeClr val="bg1"/>
                </a:solidFill>
              </a:rPr>
              <a:t>Color </a:t>
            </a:r>
          </a:p>
          <a:p>
            <a:pPr algn="r"/>
            <a:r>
              <a:rPr lang="en-US" altLang="en-US" sz="5400" dirty="0">
                <a:solidFill>
                  <a:schemeClr val="bg1"/>
                </a:solidFill>
              </a:rPr>
              <a:t>detection</a:t>
            </a:r>
          </a:p>
          <a:p>
            <a:pPr algn="r"/>
            <a:r>
              <a:rPr lang="en-US" altLang="en-US" sz="5400" dirty="0">
                <a:solidFill>
                  <a:schemeClr val="bg1"/>
                </a:solidFill>
              </a:rPr>
              <a:t>HSV</a:t>
            </a:r>
            <a:endParaRPr lang="x-none" altLang="en-US" sz="2400" dirty="0">
              <a:solidFill>
                <a:schemeClr val="bg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934075" y="-5715"/>
            <a:ext cx="6259830"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4765675" y="1318895"/>
            <a:ext cx="7015480" cy="2122805"/>
          </a:xfrm>
          <a:prstGeom prst="rect">
            <a:avLst/>
          </a:prstGeom>
          <a:noFill/>
        </p:spPr>
        <p:txBody>
          <a:bodyPr wrap="square" rtlCol="0">
            <a:spAutoFit/>
          </a:bodyPr>
          <a:lstStyle/>
          <a:p>
            <a:pPr algn="r"/>
            <a:r>
              <a:rPr lang="x-none" altLang="en-US" sz="5400">
                <a:solidFill>
                  <a:schemeClr val="bg1"/>
                </a:solidFill>
              </a:rPr>
              <a:t>Haar Cascade </a:t>
            </a:r>
          </a:p>
          <a:p>
            <a:pPr algn="r"/>
            <a:r>
              <a:rPr lang="x-none" altLang="en-US" sz="5400">
                <a:solidFill>
                  <a:schemeClr val="bg1"/>
                </a:solidFill>
              </a:rPr>
              <a:t>Classifier</a:t>
            </a:r>
          </a:p>
          <a:p>
            <a:pPr algn="r"/>
            <a:r>
              <a:rPr lang="x-none" altLang="en-US" sz="2400">
                <a:solidFill>
                  <a:schemeClr val="bg1"/>
                </a:solidFill>
              </a:rPr>
              <a:t>python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836" y="3702050"/>
            <a:ext cx="3411197" cy="273167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58" y="309562"/>
            <a:ext cx="3411197" cy="228123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8116" y="2227263"/>
            <a:ext cx="3187754" cy="2325687"/>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3237" y="1749089"/>
            <a:ext cx="3324225" cy="2585323"/>
          </a:xfrm>
          <a:prstGeom prst="rect">
            <a:avLst/>
          </a:prstGeom>
        </p:spPr>
        <p:txBody>
          <a:bodyPr wrap="square">
            <a:spAutoFit/>
          </a:bodyPr>
          <a:lstStyle/>
          <a:p>
            <a:r>
              <a:rPr lang="en-US" dirty="0">
                <a:solidFill>
                  <a:srgbClr val="000000"/>
                </a:solidFill>
                <a:latin typeface="Helvetica" panose="020B0604020202020204" pitchFamily="34" charset="0"/>
              </a:rPr>
              <a:t>Object Detection using </a:t>
            </a:r>
            <a:r>
              <a:rPr lang="en-US" b="1" dirty="0" err="1">
                <a:solidFill>
                  <a:srgbClr val="000000"/>
                </a:solidFill>
                <a:latin typeface="Helvetica" panose="020B0604020202020204" pitchFamily="34" charset="0"/>
              </a:rPr>
              <a:t>Haar</a:t>
            </a:r>
            <a:r>
              <a:rPr lang="en-US" b="1" dirty="0">
                <a:solidFill>
                  <a:srgbClr val="000000"/>
                </a:solidFill>
                <a:latin typeface="Helvetica" panose="020B0604020202020204" pitchFamily="34" charset="0"/>
              </a:rPr>
              <a:t> feature-based cascade classifiers</a:t>
            </a:r>
            <a:r>
              <a:rPr lang="en-US" dirty="0">
                <a:solidFill>
                  <a:srgbClr val="000000"/>
                </a:solidFill>
                <a:latin typeface="Helvetica" panose="020B0604020202020204" pitchFamily="34" charset="0"/>
              </a:rPr>
              <a:t> is an effective object detection method proposed by Paul Viola and Michael Jones in their paper, </a:t>
            </a:r>
            <a:r>
              <a:rPr lang="en-US" i="1" dirty="0">
                <a:solidFill>
                  <a:srgbClr val="000000"/>
                </a:solidFill>
                <a:latin typeface="Helvetica" panose="020B0604020202020204" pitchFamily="34" charset="0"/>
              </a:rPr>
              <a:t>"Rapid Object Detection using a Boosted Cascade of Simple Features" </a:t>
            </a:r>
            <a:r>
              <a:rPr lang="en-US" dirty="0">
                <a:solidFill>
                  <a:srgbClr val="000000"/>
                </a:solidFill>
                <a:latin typeface="Helvetica" panose="020B0604020202020204" pitchFamily="34" charset="0"/>
              </a:rPr>
              <a:t>in 2001</a:t>
            </a:r>
            <a:endParaRPr lang="en-US" dirty="0"/>
          </a:p>
        </p:txBody>
      </p:sp>
      <p:sp>
        <p:nvSpPr>
          <p:cNvPr id="7" name="Rectangle 6"/>
          <p:cNvSpPr/>
          <p:nvPr/>
        </p:nvSpPr>
        <p:spPr>
          <a:xfrm>
            <a:off x="271462" y="4643438"/>
            <a:ext cx="6096000" cy="923330"/>
          </a:xfrm>
          <a:prstGeom prst="rect">
            <a:avLst/>
          </a:prstGeom>
        </p:spPr>
        <p:txBody>
          <a:bodyPr>
            <a:spAutoFit/>
          </a:bodyPr>
          <a:lstStyle/>
          <a:p>
            <a:r>
              <a:rPr lang="en-US" dirty="0">
                <a:solidFill>
                  <a:srgbClr val="000000"/>
                </a:solidFill>
                <a:latin typeface="Helvetica" panose="020B0604020202020204" pitchFamily="34" charset="0"/>
              </a:rPr>
              <a:t>Algorithm needs a lot of </a:t>
            </a:r>
            <a:r>
              <a:rPr lang="en-US" b="1" dirty="0">
                <a:solidFill>
                  <a:srgbClr val="000000"/>
                </a:solidFill>
                <a:latin typeface="Helvetica" panose="020B0604020202020204" pitchFamily="34" charset="0"/>
              </a:rPr>
              <a:t>positive images </a:t>
            </a:r>
            <a:r>
              <a:rPr lang="en-US" dirty="0">
                <a:solidFill>
                  <a:srgbClr val="000000"/>
                </a:solidFill>
                <a:latin typeface="Helvetica" panose="020B0604020202020204" pitchFamily="34" charset="0"/>
              </a:rPr>
              <a:t>(images of faces) and </a:t>
            </a:r>
            <a:r>
              <a:rPr lang="en-US" b="1" dirty="0">
                <a:solidFill>
                  <a:srgbClr val="000000"/>
                </a:solidFill>
                <a:latin typeface="Helvetica" panose="020B0604020202020204" pitchFamily="34" charset="0"/>
              </a:rPr>
              <a:t>negative images </a:t>
            </a:r>
            <a:r>
              <a:rPr lang="en-US" dirty="0">
                <a:solidFill>
                  <a:srgbClr val="000000"/>
                </a:solidFill>
                <a:latin typeface="Helvetica" panose="020B0604020202020204" pitchFamily="34" charset="0"/>
              </a:rPr>
              <a:t>(images without faces) to train the classifier. </a:t>
            </a:r>
            <a:endParaRPr lang="en-US" dirty="0"/>
          </a:p>
        </p:txBody>
      </p:sp>
      <p:sp>
        <p:nvSpPr>
          <p:cNvPr id="8" name="Rectangle 7"/>
          <p:cNvSpPr/>
          <p:nvPr/>
        </p:nvSpPr>
        <p:spPr>
          <a:xfrm>
            <a:off x="6772275" y="1760166"/>
            <a:ext cx="5419725" cy="369332"/>
          </a:xfrm>
          <a:prstGeom prst="rect">
            <a:avLst/>
          </a:prstGeom>
        </p:spPr>
        <p:txBody>
          <a:bodyPr wrap="square">
            <a:spAutoFit/>
          </a:bodyPr>
          <a:lstStyle/>
          <a:p>
            <a:r>
              <a:rPr lang="en-US" b="1" dirty="0" err="1">
                <a:solidFill>
                  <a:srgbClr val="000000"/>
                </a:solidFill>
                <a:latin typeface="Helvetica" panose="020B0604020202020204" pitchFamily="34" charset="0"/>
              </a:rPr>
              <a:t>Haar</a:t>
            </a:r>
            <a:r>
              <a:rPr lang="en-US" b="1" dirty="0">
                <a:solidFill>
                  <a:srgbClr val="000000"/>
                </a:solidFill>
                <a:latin typeface="Helvetica" panose="020B0604020202020204" pitchFamily="34" charset="0"/>
              </a:rPr>
              <a:t> features </a:t>
            </a:r>
            <a:r>
              <a:rPr lang="en-US" dirty="0">
                <a:solidFill>
                  <a:srgbClr val="000000"/>
                </a:solidFill>
                <a:latin typeface="Helvetica" panose="020B0604020202020204" pitchFamily="34" charset="0"/>
              </a:rPr>
              <a:t>just like normal convolutional kernel</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438" y="2198733"/>
            <a:ext cx="4689870" cy="2821871"/>
          </a:xfrm>
          <a:prstGeom prst="rect">
            <a:avLst/>
          </a:prstGeom>
        </p:spPr>
      </p:pic>
      <p:pic>
        <p:nvPicPr>
          <p:cNvPr id="10" name="Picture 9"/>
          <p:cNvPicPr>
            <a:picLocks noChangeAspect="1"/>
          </p:cNvPicPr>
          <p:nvPr/>
        </p:nvPicPr>
        <p:blipFill>
          <a:blip r:embed="rId3"/>
          <a:stretch>
            <a:fillRect/>
          </a:stretch>
        </p:blipFill>
        <p:spPr>
          <a:xfrm>
            <a:off x="366712" y="1844221"/>
            <a:ext cx="2464281" cy="2395060"/>
          </a:xfrm>
          <a:prstGeom prst="rect">
            <a:avLst/>
          </a:prstGeom>
        </p:spPr>
      </p:pic>
      <p:sp>
        <p:nvSpPr>
          <p:cNvPr id="12" name="Rectangle 11"/>
          <p:cNvSpPr/>
          <p:nvPr/>
        </p:nvSpPr>
        <p:spPr>
          <a:xfrm>
            <a:off x="271462" y="5687379"/>
            <a:ext cx="6096000" cy="923330"/>
          </a:xfrm>
          <a:prstGeom prst="rect">
            <a:avLst/>
          </a:prstGeom>
        </p:spPr>
        <p:txBody>
          <a:bodyPr>
            <a:spAutoFit/>
          </a:bodyPr>
          <a:lstStyle/>
          <a:p>
            <a:r>
              <a:rPr lang="en-US" b="1" dirty="0">
                <a:solidFill>
                  <a:srgbClr val="000000"/>
                </a:solidFill>
                <a:latin typeface="Helvetica" panose="020B0604020202020204" pitchFamily="34" charset="0"/>
              </a:rPr>
              <a:t>Each feature </a:t>
            </a:r>
            <a:r>
              <a:rPr lang="en-US" dirty="0">
                <a:solidFill>
                  <a:srgbClr val="000000"/>
                </a:solidFill>
                <a:latin typeface="Helvetica" panose="020B0604020202020204" pitchFamily="34" charset="0"/>
              </a:rPr>
              <a:t>is a single value obtained by </a:t>
            </a:r>
            <a:r>
              <a:rPr lang="en-US" b="1" dirty="0">
                <a:solidFill>
                  <a:srgbClr val="000000"/>
                </a:solidFill>
                <a:latin typeface="Helvetica" panose="020B0604020202020204" pitchFamily="34" charset="0"/>
              </a:rPr>
              <a:t>subtracting</a:t>
            </a:r>
            <a:r>
              <a:rPr lang="en-US" dirty="0">
                <a:solidFill>
                  <a:srgbClr val="000000"/>
                </a:solidFill>
                <a:latin typeface="Helvetica" panose="020B0604020202020204" pitchFamily="34" charset="0"/>
              </a:rPr>
              <a:t> sum of pixels under the </a:t>
            </a:r>
            <a:r>
              <a:rPr lang="en-US" b="1" dirty="0">
                <a:solidFill>
                  <a:srgbClr val="000000"/>
                </a:solidFill>
                <a:latin typeface="Helvetica" panose="020B0604020202020204" pitchFamily="34" charset="0"/>
              </a:rPr>
              <a:t>white</a:t>
            </a:r>
            <a:r>
              <a:rPr lang="en-US" dirty="0">
                <a:solidFill>
                  <a:srgbClr val="000000"/>
                </a:solidFill>
                <a:latin typeface="Helvetica" panose="020B0604020202020204" pitchFamily="34" charset="0"/>
              </a:rPr>
              <a:t> rectangle from sum of pixels under the </a:t>
            </a:r>
            <a:r>
              <a:rPr lang="en-US" b="1" dirty="0">
                <a:solidFill>
                  <a:srgbClr val="000000"/>
                </a:solidFill>
                <a:latin typeface="Helvetica" panose="020B0604020202020204" pitchFamily="34" charset="0"/>
              </a:rPr>
              <a:t>black</a:t>
            </a:r>
            <a:r>
              <a:rPr lang="en-US" dirty="0">
                <a:solidFill>
                  <a:srgbClr val="000000"/>
                </a:solidFill>
                <a:latin typeface="Helvetica" panose="020B0604020202020204" pitchFamily="34" charset="0"/>
              </a:rPr>
              <a:t> rectangle</a:t>
            </a:r>
            <a:endParaRPr lang="en-US" dirty="0"/>
          </a:p>
        </p:txBody>
      </p:sp>
      <p:sp>
        <p:nvSpPr>
          <p:cNvPr id="13" name="Rectangle 12"/>
          <p:cNvSpPr/>
          <p:nvPr/>
        </p:nvSpPr>
        <p:spPr>
          <a:xfrm>
            <a:off x="1" y="380434"/>
            <a:ext cx="7315200" cy="129698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Box 5"/>
          <p:cNvSpPr txBox="1"/>
          <p:nvPr/>
        </p:nvSpPr>
        <p:spPr>
          <a:xfrm>
            <a:off x="-57151" y="500190"/>
            <a:ext cx="7429503" cy="923330"/>
          </a:xfrm>
          <a:prstGeom prst="rect">
            <a:avLst/>
          </a:prstGeom>
          <a:noFill/>
        </p:spPr>
        <p:txBody>
          <a:bodyPr wrap="square" rtlCol="0">
            <a:spAutoFit/>
          </a:bodyPr>
          <a:lstStyle/>
          <a:p>
            <a:pPr algn="r"/>
            <a:r>
              <a:rPr lang="x-none" altLang="en-US" sz="5400" dirty="0">
                <a:solidFill>
                  <a:schemeClr val="bg1"/>
                </a:solidFill>
              </a:rPr>
              <a:t>Haar Cascade</a:t>
            </a:r>
            <a:r>
              <a:rPr lang="en-US" altLang="en-US" sz="5400" dirty="0">
                <a:solidFill>
                  <a:schemeClr val="bg1"/>
                </a:solidFill>
              </a:rPr>
              <a:t> </a:t>
            </a:r>
            <a:r>
              <a:rPr lang="x-none" altLang="en-US" sz="5400" dirty="0">
                <a:solidFill>
                  <a:schemeClr val="bg1"/>
                </a:solidFill>
              </a:rPr>
              <a:t>Classifier</a:t>
            </a:r>
            <a:endParaRPr lang="x-none" altLang="en-US" sz="3600" dirty="0">
              <a:solidFill>
                <a:schemeClr val="bg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742" y="1896429"/>
            <a:ext cx="2936596" cy="3433881"/>
          </a:xfrm>
          <a:prstGeom prst="rect">
            <a:avLst/>
          </a:prstGeom>
        </p:spPr>
      </p:pic>
      <p:sp>
        <p:nvSpPr>
          <p:cNvPr id="5" name="Rectangle 4"/>
          <p:cNvSpPr/>
          <p:nvPr/>
        </p:nvSpPr>
        <p:spPr>
          <a:xfrm>
            <a:off x="1242443" y="5514977"/>
            <a:ext cx="2715193" cy="369332"/>
          </a:xfrm>
          <a:prstGeom prst="rect">
            <a:avLst/>
          </a:prstGeom>
        </p:spPr>
        <p:txBody>
          <a:bodyPr wrap="square">
            <a:spAutoFit/>
          </a:bodyPr>
          <a:lstStyle/>
          <a:p>
            <a:r>
              <a:rPr lang="en-US" b="1" dirty="0" err="1">
                <a:solidFill>
                  <a:srgbClr val="000000"/>
                </a:solidFill>
                <a:latin typeface="Helvetica" panose="020B0604020202020204" pitchFamily="34" charset="0"/>
              </a:rPr>
              <a:t>Haar</a:t>
            </a:r>
            <a:r>
              <a:rPr lang="en-US" b="1" dirty="0">
                <a:solidFill>
                  <a:srgbClr val="000000"/>
                </a:solidFill>
                <a:latin typeface="Helvetica" panose="020B0604020202020204" pitchFamily="34" charset="0"/>
              </a:rPr>
              <a:t> features </a:t>
            </a:r>
            <a:r>
              <a:rPr lang="en-US" dirty="0">
                <a:solidFill>
                  <a:srgbClr val="000000"/>
                </a:solidFill>
                <a:latin typeface="Helvetica" panose="020B0604020202020204" pitchFamily="34" charset="0"/>
              </a:rPr>
              <a:t>for face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278" y="1896428"/>
            <a:ext cx="5295458" cy="3218497"/>
          </a:xfrm>
          <a:prstGeom prst="rect">
            <a:avLst/>
          </a:prstGeom>
        </p:spPr>
      </p:pic>
      <p:sp>
        <p:nvSpPr>
          <p:cNvPr id="7" name="Rectangle 6"/>
          <p:cNvSpPr/>
          <p:nvPr/>
        </p:nvSpPr>
        <p:spPr>
          <a:xfrm>
            <a:off x="6987197" y="5330310"/>
            <a:ext cx="2993127" cy="369332"/>
          </a:xfrm>
          <a:prstGeom prst="rect">
            <a:avLst/>
          </a:prstGeom>
        </p:spPr>
        <p:txBody>
          <a:bodyPr wrap="none">
            <a:spAutoFit/>
          </a:bodyPr>
          <a:lstStyle/>
          <a:p>
            <a:r>
              <a:rPr lang="en-US" dirty="0">
                <a:solidFill>
                  <a:srgbClr val="000000"/>
                </a:solidFill>
                <a:latin typeface="Helvetica" panose="020B0604020202020204" pitchFamily="34" charset="0"/>
              </a:rPr>
              <a:t>24x24 window (face image)</a:t>
            </a:r>
            <a:endParaRPr lang="en-US" dirty="0"/>
          </a:p>
        </p:txBody>
      </p:sp>
      <p:sp>
        <p:nvSpPr>
          <p:cNvPr id="8" name="Rectangle 7"/>
          <p:cNvSpPr/>
          <p:nvPr/>
        </p:nvSpPr>
        <p:spPr>
          <a:xfrm>
            <a:off x="1" y="380434"/>
            <a:ext cx="7315200" cy="129698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Box 5"/>
          <p:cNvSpPr txBox="1"/>
          <p:nvPr/>
        </p:nvSpPr>
        <p:spPr>
          <a:xfrm>
            <a:off x="-57151" y="500190"/>
            <a:ext cx="7429503" cy="923330"/>
          </a:xfrm>
          <a:prstGeom prst="rect">
            <a:avLst/>
          </a:prstGeom>
          <a:noFill/>
        </p:spPr>
        <p:txBody>
          <a:bodyPr wrap="square" rtlCol="0">
            <a:spAutoFit/>
          </a:bodyPr>
          <a:lstStyle/>
          <a:p>
            <a:pPr algn="r"/>
            <a:r>
              <a:rPr lang="x-none" altLang="en-US" sz="5400" dirty="0">
                <a:solidFill>
                  <a:schemeClr val="bg1"/>
                </a:solidFill>
              </a:rPr>
              <a:t>Haar Cascade</a:t>
            </a:r>
            <a:r>
              <a:rPr lang="en-US" altLang="en-US" sz="5400" dirty="0">
                <a:solidFill>
                  <a:schemeClr val="bg1"/>
                </a:solidFill>
              </a:rPr>
              <a:t> </a:t>
            </a:r>
            <a:r>
              <a:rPr lang="x-none" altLang="en-US" sz="5400" dirty="0">
                <a:solidFill>
                  <a:schemeClr val="bg1"/>
                </a:solidFill>
              </a:rPr>
              <a:t>Classifier</a:t>
            </a:r>
            <a:endParaRPr lang="x-none" altLang="en-US" sz="3600" dirty="0">
              <a:solidFill>
                <a:schemeClr val="bg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30363" y="2202219"/>
            <a:ext cx="8056563" cy="3780496"/>
          </a:xfrm>
          <a:prstGeom prst="rect">
            <a:avLst/>
          </a:prstGeom>
        </p:spPr>
      </p:pic>
      <p:sp>
        <p:nvSpPr>
          <p:cNvPr id="7" name="Rectangle 6"/>
          <p:cNvSpPr/>
          <p:nvPr/>
        </p:nvSpPr>
        <p:spPr>
          <a:xfrm>
            <a:off x="1" y="380434"/>
            <a:ext cx="7315200" cy="129698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Box 5"/>
          <p:cNvSpPr txBox="1"/>
          <p:nvPr/>
        </p:nvSpPr>
        <p:spPr>
          <a:xfrm>
            <a:off x="-114302" y="290263"/>
            <a:ext cx="7429503" cy="1477328"/>
          </a:xfrm>
          <a:prstGeom prst="rect">
            <a:avLst/>
          </a:prstGeom>
          <a:noFill/>
        </p:spPr>
        <p:txBody>
          <a:bodyPr wrap="square" rtlCol="0">
            <a:spAutoFit/>
          </a:bodyPr>
          <a:lstStyle/>
          <a:p>
            <a:pPr algn="r"/>
            <a:r>
              <a:rPr lang="x-none" altLang="en-US" sz="5400" dirty="0">
                <a:solidFill>
                  <a:schemeClr val="bg1"/>
                </a:solidFill>
              </a:rPr>
              <a:t>Haar Cascade</a:t>
            </a:r>
            <a:r>
              <a:rPr lang="en-US" altLang="en-US" sz="5400" dirty="0">
                <a:solidFill>
                  <a:schemeClr val="bg1"/>
                </a:solidFill>
              </a:rPr>
              <a:t> </a:t>
            </a:r>
            <a:r>
              <a:rPr lang="x-none" altLang="en-US" sz="5400" dirty="0">
                <a:solidFill>
                  <a:schemeClr val="bg1"/>
                </a:solidFill>
              </a:rPr>
              <a:t>Classifier</a:t>
            </a:r>
            <a:r>
              <a:rPr lang="en-US" altLang="en-US" sz="5400" dirty="0">
                <a:solidFill>
                  <a:schemeClr val="bg1"/>
                </a:solidFill>
              </a:rPr>
              <a:t> </a:t>
            </a:r>
            <a:r>
              <a:rPr lang="en-US" altLang="en-US" sz="3600" dirty="0">
                <a:solidFill>
                  <a:schemeClr val="bg1"/>
                </a:solidFill>
              </a:rPr>
              <a:t>Face Detection</a:t>
            </a:r>
            <a:endParaRPr lang="x-none" altLang="en-US" sz="3600" dirty="0">
              <a:solidFill>
                <a:schemeClr val="bg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380434"/>
            <a:ext cx="7315200" cy="129698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Box 5"/>
          <p:cNvSpPr txBox="1"/>
          <p:nvPr/>
        </p:nvSpPr>
        <p:spPr>
          <a:xfrm>
            <a:off x="-114302" y="290263"/>
            <a:ext cx="7429503" cy="1477328"/>
          </a:xfrm>
          <a:prstGeom prst="rect">
            <a:avLst/>
          </a:prstGeom>
          <a:noFill/>
        </p:spPr>
        <p:txBody>
          <a:bodyPr wrap="square" rtlCol="0">
            <a:spAutoFit/>
          </a:bodyPr>
          <a:lstStyle/>
          <a:p>
            <a:pPr algn="r"/>
            <a:r>
              <a:rPr lang="x-none" altLang="en-US" sz="5400" dirty="0">
                <a:solidFill>
                  <a:schemeClr val="bg1"/>
                </a:solidFill>
              </a:rPr>
              <a:t>Haar Cascade</a:t>
            </a:r>
            <a:r>
              <a:rPr lang="en-US" altLang="en-US" sz="5400" dirty="0">
                <a:solidFill>
                  <a:schemeClr val="bg1"/>
                </a:solidFill>
              </a:rPr>
              <a:t> </a:t>
            </a:r>
            <a:r>
              <a:rPr lang="x-none" altLang="en-US" sz="5400" dirty="0">
                <a:solidFill>
                  <a:schemeClr val="bg1"/>
                </a:solidFill>
              </a:rPr>
              <a:t>Classifier</a:t>
            </a:r>
            <a:r>
              <a:rPr lang="en-US" altLang="en-US" sz="5400" dirty="0">
                <a:solidFill>
                  <a:schemeClr val="bg1"/>
                </a:solidFill>
              </a:rPr>
              <a:t> </a:t>
            </a:r>
            <a:r>
              <a:rPr lang="en-US" altLang="en-US" sz="3600" dirty="0">
                <a:solidFill>
                  <a:schemeClr val="bg1"/>
                </a:solidFill>
              </a:rPr>
              <a:t>Face &amp; Eye Detection</a:t>
            </a:r>
            <a:endParaRPr lang="x-none" altLang="en-US" sz="3600" dirty="0">
              <a:solidFill>
                <a:schemeClr val="bg1"/>
              </a:solidFill>
            </a:endParaRPr>
          </a:p>
        </p:txBody>
      </p:sp>
      <p:pic>
        <p:nvPicPr>
          <p:cNvPr id="3" name="Picture 2"/>
          <p:cNvPicPr>
            <a:picLocks noChangeAspect="1"/>
          </p:cNvPicPr>
          <p:nvPr/>
        </p:nvPicPr>
        <p:blipFill>
          <a:blip r:embed="rId3"/>
          <a:stretch>
            <a:fillRect/>
          </a:stretch>
        </p:blipFill>
        <p:spPr>
          <a:xfrm>
            <a:off x="2081212" y="1767591"/>
            <a:ext cx="7856218" cy="4961822"/>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934075" y="-5715"/>
            <a:ext cx="6259830"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4765675" y="1318895"/>
            <a:ext cx="7015480" cy="4247317"/>
          </a:xfrm>
          <a:prstGeom prst="rect">
            <a:avLst/>
          </a:prstGeom>
          <a:noFill/>
        </p:spPr>
        <p:txBody>
          <a:bodyPr wrap="square" rtlCol="0">
            <a:spAutoFit/>
          </a:bodyPr>
          <a:lstStyle/>
          <a:p>
            <a:pPr algn="r"/>
            <a:r>
              <a:rPr lang="x-none" altLang="en-US" sz="5400" dirty="0">
                <a:solidFill>
                  <a:schemeClr val="bg1"/>
                </a:solidFill>
              </a:rPr>
              <a:t>Haar Cascade </a:t>
            </a:r>
          </a:p>
          <a:p>
            <a:pPr algn="r"/>
            <a:r>
              <a:rPr lang="x-none" altLang="en-US" sz="5400" dirty="0">
                <a:solidFill>
                  <a:schemeClr val="bg1"/>
                </a:solidFill>
              </a:rPr>
              <a:t>Classifier</a:t>
            </a:r>
            <a:endParaRPr lang="en-US" altLang="en-US" sz="5400" dirty="0">
              <a:solidFill>
                <a:schemeClr val="bg1"/>
              </a:solidFill>
            </a:endParaRPr>
          </a:p>
          <a:p>
            <a:pPr algn="r"/>
            <a:r>
              <a:rPr lang="en-US" altLang="en-US" sz="5400" dirty="0">
                <a:solidFill>
                  <a:schemeClr val="bg1"/>
                </a:solidFill>
              </a:rPr>
              <a:t>Face &amp; Eye Detect</a:t>
            </a:r>
          </a:p>
          <a:p>
            <a:pPr algn="r"/>
            <a:endParaRPr lang="en-US" altLang="en-US" sz="5400" dirty="0">
              <a:solidFill>
                <a:schemeClr val="bg1"/>
              </a:solidFill>
            </a:endParaRPr>
          </a:p>
          <a:p>
            <a:pPr algn="r"/>
            <a:r>
              <a:rPr lang="en-US" altLang="en-US" sz="5400" i="1" dirty="0">
                <a:solidFill>
                  <a:schemeClr val="bg1"/>
                </a:solidFill>
              </a:rPr>
              <a:t>Camera Stream</a:t>
            </a:r>
            <a:endParaRPr lang="x-none" altLang="en-US" sz="5400" i="1" dirty="0">
              <a:solidFill>
                <a:schemeClr val="bg1"/>
              </a:solidFill>
            </a:endParaRPr>
          </a:p>
        </p:txBody>
      </p:sp>
      <p:pic>
        <p:nvPicPr>
          <p:cNvPr id="3" name="Picture 2"/>
          <p:cNvPicPr>
            <a:picLocks noChangeAspect="1"/>
          </p:cNvPicPr>
          <p:nvPr/>
        </p:nvPicPr>
        <p:blipFill>
          <a:blip r:embed="rId2"/>
          <a:stretch>
            <a:fillRect/>
          </a:stretch>
        </p:blipFill>
        <p:spPr>
          <a:xfrm>
            <a:off x="434975" y="1607235"/>
            <a:ext cx="5215472" cy="3989754"/>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427720" y="0"/>
            <a:ext cx="3764280" cy="686943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8550011" y="1761808"/>
            <a:ext cx="3519698" cy="2739211"/>
          </a:xfrm>
          <a:prstGeom prst="rect">
            <a:avLst/>
          </a:prstGeom>
          <a:noFill/>
        </p:spPr>
        <p:txBody>
          <a:bodyPr wrap="square" rtlCol="0">
            <a:spAutoFit/>
          </a:bodyPr>
          <a:lstStyle/>
          <a:p>
            <a:pPr algn="r"/>
            <a:r>
              <a:rPr lang="x-none" altLang="en-US" sz="3600" dirty="0">
                <a:solidFill>
                  <a:schemeClr val="bg1"/>
                </a:solidFill>
              </a:rPr>
              <a:t>Haar</a:t>
            </a:r>
            <a:r>
              <a:rPr lang="en-US" altLang="en-US" sz="3600" dirty="0">
                <a:solidFill>
                  <a:schemeClr val="bg1"/>
                </a:solidFill>
              </a:rPr>
              <a:t> </a:t>
            </a:r>
            <a:r>
              <a:rPr lang="x-none" altLang="en-US" sz="3600" dirty="0">
                <a:solidFill>
                  <a:schemeClr val="bg1"/>
                </a:solidFill>
              </a:rPr>
              <a:t>Cascade </a:t>
            </a:r>
          </a:p>
          <a:p>
            <a:pPr algn="r"/>
            <a:r>
              <a:rPr lang="x-none" altLang="en-US" sz="3600" dirty="0">
                <a:solidFill>
                  <a:schemeClr val="bg1"/>
                </a:solidFill>
              </a:rPr>
              <a:t>Classifier</a:t>
            </a:r>
            <a:endParaRPr lang="en-US" altLang="en-US" sz="3600" dirty="0">
              <a:solidFill>
                <a:schemeClr val="bg1"/>
              </a:solidFill>
            </a:endParaRPr>
          </a:p>
          <a:p>
            <a:pPr algn="r"/>
            <a:r>
              <a:rPr lang="en-US" altLang="en-US" sz="3600" dirty="0">
                <a:solidFill>
                  <a:schemeClr val="bg1"/>
                </a:solidFill>
              </a:rPr>
              <a:t>Face Detect</a:t>
            </a:r>
          </a:p>
          <a:p>
            <a:pPr algn="r"/>
            <a:endParaRPr lang="en-US" altLang="en-US" sz="3200" dirty="0">
              <a:solidFill>
                <a:schemeClr val="bg1"/>
              </a:solidFill>
            </a:endParaRPr>
          </a:p>
          <a:p>
            <a:pPr algn="r"/>
            <a:r>
              <a:rPr lang="en-US" altLang="en-US" sz="3200" dirty="0">
                <a:solidFill>
                  <a:schemeClr val="bg1"/>
                </a:solidFill>
              </a:rPr>
              <a:t>Camera Stream</a:t>
            </a:r>
            <a:endParaRPr lang="x-none" altLang="en-US" sz="3200" dirty="0">
              <a:solidFill>
                <a:schemeClr val="bg1"/>
              </a:solidFill>
            </a:endParaRPr>
          </a:p>
        </p:txBody>
      </p:sp>
      <p:pic>
        <p:nvPicPr>
          <p:cNvPr id="3" name="Picture 2"/>
          <p:cNvPicPr>
            <a:picLocks noChangeAspect="1"/>
          </p:cNvPicPr>
          <p:nvPr/>
        </p:nvPicPr>
        <p:blipFill>
          <a:blip r:embed="rId3"/>
          <a:stretch>
            <a:fillRect/>
          </a:stretch>
        </p:blipFill>
        <p:spPr>
          <a:xfrm>
            <a:off x="149225" y="200025"/>
            <a:ext cx="8112232" cy="64293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740</TotalTime>
  <Words>4918</Words>
  <Application>Microsoft Office PowerPoint</Application>
  <PresentationFormat>Widescreen</PresentationFormat>
  <Paragraphs>1124</Paragraphs>
  <Slides>101</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101</vt:i4>
      </vt:variant>
    </vt:vector>
  </HeadingPairs>
  <TitlesOfParts>
    <vt:vector size="110" baseType="lpstr">
      <vt:lpstr>Arial</vt:lpstr>
      <vt:lpstr>Calibri</vt:lpstr>
      <vt:lpstr>Calibri Light</vt:lpstr>
      <vt:lpstr>Cambria Math</vt:lpstr>
      <vt:lpstr>Consolas</vt:lpstr>
      <vt:lpstr>Helvetica</vt:lpstr>
      <vt:lpstr>MathJax_Main</vt:lpstr>
      <vt:lpstr>MathJax_Math-italic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WPP Presentation</dc:title>
  <dc:creator>yunus</dc:creator>
  <cp:lastModifiedBy>LENOVO</cp:lastModifiedBy>
  <cp:revision>255</cp:revision>
  <dcterms:created xsi:type="dcterms:W3CDTF">2018-09-15T04:48:00Z</dcterms:created>
  <dcterms:modified xsi:type="dcterms:W3CDTF">2020-03-30T02:16:22Z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1033-10.2.0.7646</vt:lpwstr>
  </property>
</Properties>
</file>